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89" d="100"/>
          <a:sy n="89" d="100"/>
        </p:scale>
        <p:origin x="846" y="-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1352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lucaskenzo04/TCC_mindeasy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8625" y="1300218"/>
            <a:ext cx="3929063" cy="54861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29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MindEasy</a:t>
            </a:r>
            <a:endParaRPr lang="en-US" sz="3294" dirty="0"/>
          </a:p>
        </p:txBody>
      </p:sp>
      <p:sp>
        <p:nvSpPr>
          <p:cNvPr id="4" name="Text 1"/>
          <p:cNvSpPr/>
          <p:nvPr/>
        </p:nvSpPr>
        <p:spPr>
          <a:xfrm>
            <a:off x="428625" y="2020286"/>
            <a:ext cx="3929063" cy="59432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602" b="1" i="1" dirty="0">
                <a:solidFill>
                  <a:srgbClr val="E8F4F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Sua Mente, Seu Maior Ativo. Cuide Dela com Facilidade.</a:t>
            </a:r>
            <a:endParaRPr lang="en-US" sz="1602" dirty="0"/>
          </a:p>
        </p:txBody>
      </p:sp>
      <p:sp>
        <p:nvSpPr>
          <p:cNvPr id="5" name="Text 2"/>
          <p:cNvSpPr/>
          <p:nvPr/>
        </p:nvSpPr>
        <p:spPr>
          <a:xfrm>
            <a:off x="428625" y="2843213"/>
            <a:ext cx="3929063" cy="54859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E8F4F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Um plano de lançamento e posicionamento de mercado para democratizar o acesso a um cuidado mental acessível, confiável e humano.</a:t>
            </a:r>
            <a:endParaRPr lang="en-US" sz="834" dirty="0"/>
          </a:p>
        </p:txBody>
      </p:sp>
      <p:sp>
        <p:nvSpPr>
          <p:cNvPr id="6" name="Text 3"/>
          <p:cNvSpPr/>
          <p:nvPr/>
        </p:nvSpPr>
        <p:spPr>
          <a:xfrm>
            <a:off x="428625" y="3534677"/>
            <a:ext cx="3929063" cy="36572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E8F4F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Público-Alvo:</a:t>
            </a:r>
            <a:r>
              <a:rPr lang="en-US" sz="834" dirty="0">
                <a:solidFill>
                  <a:srgbClr val="E8F4F8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Jovens adultos (18-35), estudantes universitários e profissionais remotos/híbridos.</a:t>
            </a:r>
            <a:endParaRPr lang="en-US" sz="784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6313" y="1262044"/>
            <a:ext cx="3929063" cy="261935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892611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2925" y="357188"/>
            <a:ext cx="4753245" cy="3771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226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Resposta a Crises Cibernéticas</a:t>
            </a:r>
            <a:endParaRPr lang="en-US" sz="2226" dirty="0"/>
          </a:p>
        </p:txBody>
      </p:sp>
      <p:sp>
        <p:nvSpPr>
          <p:cNvPr id="4" name="Text 1"/>
          <p:cNvSpPr/>
          <p:nvPr/>
        </p:nvSpPr>
        <p:spPr>
          <a:xfrm>
            <a:off x="542925" y="791505"/>
            <a:ext cx="4753245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Transparência e Rapidez para Manter a Confiança</a:t>
            </a:r>
            <a:endParaRPr lang="en-US" sz="834" dirty="0"/>
          </a:p>
        </p:txBody>
      </p:sp>
      <p:sp>
        <p:nvSpPr>
          <p:cNvPr id="5" name="Shape 2"/>
          <p:cNvSpPr/>
          <p:nvPr/>
        </p:nvSpPr>
        <p:spPr>
          <a:xfrm>
            <a:off x="357188" y="1212986"/>
            <a:ext cx="8429625" cy="1430815"/>
          </a:xfrm>
          <a:prstGeom prst="rect">
            <a:avLst/>
          </a:prstGeom>
          <a:solidFill>
            <a:srgbClr val="FFFFFF">
              <a:alpha val="70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357188" y="1212986"/>
            <a:ext cx="35719" cy="1430815"/>
          </a:xfrm>
          <a:prstGeom prst="rect">
            <a:avLst/>
          </a:prstGeom>
          <a:solidFill>
            <a:srgbClr val="57C5B6"/>
          </a:solidFill>
          <a:ln/>
        </p:spPr>
      </p:sp>
      <p:sp>
        <p:nvSpPr>
          <p:cNvPr id="7" name="Shape 4"/>
          <p:cNvSpPr/>
          <p:nvPr/>
        </p:nvSpPr>
        <p:spPr>
          <a:xfrm>
            <a:off x="514350" y="1370149"/>
            <a:ext cx="357188" cy="357188"/>
          </a:xfrm>
          <a:prstGeom prst="rect">
            <a:avLst/>
          </a:prstGeom>
          <a:solidFill>
            <a:srgbClr val="9B59B6"/>
          </a:solidFill>
          <a:ln/>
        </p:spPr>
      </p:sp>
      <p:sp>
        <p:nvSpPr>
          <p:cNvPr id="8" name="Text 5"/>
          <p:cNvSpPr/>
          <p:nvPr/>
        </p:nvSpPr>
        <p:spPr>
          <a:xfrm>
            <a:off x="514350" y="1370149"/>
            <a:ext cx="357188" cy="35718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</a:t>
            </a:r>
            <a:endParaRPr lang="en-US" sz="1193" dirty="0"/>
          </a:p>
        </p:txBody>
      </p:sp>
      <p:sp>
        <p:nvSpPr>
          <p:cNvPr id="9" name="Text 6"/>
          <p:cNvSpPr/>
          <p:nvPr/>
        </p:nvSpPr>
        <p:spPr>
          <a:xfrm>
            <a:off x="1014413" y="1370149"/>
            <a:ext cx="7615238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Isolamento Imediato</a:t>
            </a:r>
            <a:endParaRPr lang="en-US" sz="885" dirty="0"/>
          </a:p>
        </p:txBody>
      </p:sp>
      <p:sp>
        <p:nvSpPr>
          <p:cNvPr id="10" name="Text 7"/>
          <p:cNvSpPr/>
          <p:nvPr/>
        </p:nvSpPr>
        <p:spPr>
          <a:xfrm>
            <a:off x="1014413" y="1602321"/>
            <a:ext cx="7615238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primeiro passo é cortar o acesso do invasor, removendo todas as sessões ativas e alterando senhas mestras.</a:t>
            </a:r>
            <a:endParaRPr lang="en-US" sz="727" dirty="0"/>
          </a:p>
        </p:txBody>
      </p:sp>
      <p:sp>
        <p:nvSpPr>
          <p:cNvPr id="11" name="Text 8"/>
          <p:cNvSpPr/>
          <p:nvPr/>
        </p:nvSpPr>
        <p:spPr>
          <a:xfrm>
            <a:off x="1014413" y="1912348"/>
            <a:ext cx="7615238" cy="14856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Revogar acesso de todos os dispositivos suspeitos</a:t>
            </a:r>
            <a:endParaRPr lang="en-US" sz="674" dirty="0"/>
          </a:p>
        </p:txBody>
      </p:sp>
      <p:sp>
        <p:nvSpPr>
          <p:cNvPr id="12" name="Text 9"/>
          <p:cNvSpPr/>
          <p:nvPr/>
        </p:nvSpPr>
        <p:spPr>
          <a:xfrm>
            <a:off x="1014413" y="2103779"/>
            <a:ext cx="7615238" cy="14856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Alterar senhas de contas afetadas imediatamente</a:t>
            </a:r>
            <a:endParaRPr lang="en-US" sz="674" dirty="0"/>
          </a:p>
        </p:txBody>
      </p:sp>
      <p:sp>
        <p:nvSpPr>
          <p:cNvPr id="13" name="Text 10"/>
          <p:cNvSpPr/>
          <p:nvPr/>
        </p:nvSpPr>
        <p:spPr>
          <a:xfrm>
            <a:off x="1014413" y="2295209"/>
            <a:ext cx="7615238" cy="14856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Desabilitar integrações de terceiros comprometidas</a:t>
            </a:r>
            <a:endParaRPr lang="en-US" sz="674" dirty="0"/>
          </a:p>
        </p:txBody>
      </p:sp>
      <p:sp>
        <p:nvSpPr>
          <p:cNvPr id="14" name="Shape 11"/>
          <p:cNvSpPr/>
          <p:nvPr/>
        </p:nvSpPr>
        <p:spPr>
          <a:xfrm>
            <a:off x="357188" y="2772389"/>
            <a:ext cx="8429625" cy="1430815"/>
          </a:xfrm>
          <a:prstGeom prst="rect">
            <a:avLst/>
          </a:prstGeom>
          <a:solidFill>
            <a:srgbClr val="FFFFFF">
              <a:alpha val="70000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357188" y="2772389"/>
            <a:ext cx="35719" cy="1430815"/>
          </a:xfrm>
          <a:prstGeom prst="rect">
            <a:avLst/>
          </a:prstGeom>
          <a:solidFill>
            <a:srgbClr val="9B59B6"/>
          </a:solidFill>
          <a:ln/>
        </p:spPr>
      </p:sp>
      <p:sp>
        <p:nvSpPr>
          <p:cNvPr id="16" name="Text 13"/>
          <p:cNvSpPr/>
          <p:nvPr/>
        </p:nvSpPr>
        <p:spPr>
          <a:xfrm>
            <a:off x="1014413" y="1912348"/>
            <a:ext cx="46434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34" dirty="0"/>
          </a:p>
        </p:txBody>
      </p:sp>
      <p:sp>
        <p:nvSpPr>
          <p:cNvPr id="17" name="Text 14"/>
          <p:cNvSpPr/>
          <p:nvPr/>
        </p:nvSpPr>
        <p:spPr>
          <a:xfrm>
            <a:off x="1014413" y="2103779"/>
            <a:ext cx="46434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34" dirty="0"/>
          </a:p>
        </p:txBody>
      </p:sp>
      <p:sp>
        <p:nvSpPr>
          <p:cNvPr id="18" name="Text 15"/>
          <p:cNvSpPr/>
          <p:nvPr/>
        </p:nvSpPr>
        <p:spPr>
          <a:xfrm>
            <a:off x="1014413" y="2295209"/>
            <a:ext cx="46434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34" dirty="0"/>
          </a:p>
        </p:txBody>
      </p:sp>
      <p:sp>
        <p:nvSpPr>
          <p:cNvPr id="19" name="Shape 16"/>
          <p:cNvSpPr/>
          <p:nvPr/>
        </p:nvSpPr>
        <p:spPr>
          <a:xfrm>
            <a:off x="514350" y="2929551"/>
            <a:ext cx="357188" cy="357188"/>
          </a:xfrm>
          <a:prstGeom prst="rect">
            <a:avLst/>
          </a:prstGeom>
          <a:solidFill>
            <a:srgbClr val="9B59B6"/>
          </a:solidFill>
          <a:ln/>
        </p:spPr>
      </p:sp>
      <p:sp>
        <p:nvSpPr>
          <p:cNvPr id="20" name="Text 17"/>
          <p:cNvSpPr/>
          <p:nvPr/>
        </p:nvSpPr>
        <p:spPr>
          <a:xfrm>
            <a:off x="514350" y="2929551"/>
            <a:ext cx="357188" cy="35718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2</a:t>
            </a:r>
            <a:endParaRPr lang="en-US" sz="1193" dirty="0"/>
          </a:p>
        </p:txBody>
      </p:sp>
      <p:sp>
        <p:nvSpPr>
          <p:cNvPr id="21" name="Text 18"/>
          <p:cNvSpPr/>
          <p:nvPr/>
        </p:nvSpPr>
        <p:spPr>
          <a:xfrm>
            <a:off x="1014413" y="2929551"/>
            <a:ext cx="7615238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Comunicação Interna e Comitê de Crise</a:t>
            </a:r>
            <a:endParaRPr lang="en-US" sz="885" dirty="0"/>
          </a:p>
        </p:txBody>
      </p:sp>
      <p:sp>
        <p:nvSpPr>
          <p:cNvPr id="22" name="Text 19"/>
          <p:cNvSpPr/>
          <p:nvPr/>
        </p:nvSpPr>
        <p:spPr>
          <a:xfrm>
            <a:off x="1014413" y="3161723"/>
            <a:ext cx="7615238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Notificação imediata ao time de Segurança e ao Comitê de Crise para coordenar a resposta.</a:t>
            </a:r>
            <a:endParaRPr lang="en-US" sz="727" dirty="0"/>
          </a:p>
        </p:txBody>
      </p:sp>
      <p:sp>
        <p:nvSpPr>
          <p:cNvPr id="23" name="Text 20"/>
          <p:cNvSpPr/>
          <p:nvPr/>
        </p:nvSpPr>
        <p:spPr>
          <a:xfrm>
            <a:off x="1014413" y="3471751"/>
            <a:ext cx="7615238" cy="14856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Ativar protocolo de crise e reunir liderança</a:t>
            </a:r>
            <a:endParaRPr lang="en-US" sz="674" dirty="0"/>
          </a:p>
        </p:txBody>
      </p:sp>
      <p:sp>
        <p:nvSpPr>
          <p:cNvPr id="24" name="Text 21"/>
          <p:cNvSpPr/>
          <p:nvPr/>
        </p:nvSpPr>
        <p:spPr>
          <a:xfrm>
            <a:off x="1014413" y="3663181"/>
            <a:ext cx="7615238" cy="14856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Documentar timeline e evidências do incidente</a:t>
            </a:r>
            <a:endParaRPr lang="en-US" sz="674" dirty="0"/>
          </a:p>
        </p:txBody>
      </p:sp>
      <p:sp>
        <p:nvSpPr>
          <p:cNvPr id="25" name="Text 22"/>
          <p:cNvSpPr/>
          <p:nvPr/>
        </p:nvSpPr>
        <p:spPr>
          <a:xfrm>
            <a:off x="1014413" y="3854611"/>
            <a:ext cx="7615238" cy="14856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Envolver equipe jurídica e de comunicação</a:t>
            </a:r>
            <a:endParaRPr lang="en-US" sz="674" dirty="0"/>
          </a:p>
        </p:txBody>
      </p:sp>
      <p:sp>
        <p:nvSpPr>
          <p:cNvPr id="26" name="Shape 23"/>
          <p:cNvSpPr/>
          <p:nvPr/>
        </p:nvSpPr>
        <p:spPr>
          <a:xfrm>
            <a:off x="357188" y="4331791"/>
            <a:ext cx="8429625" cy="1430815"/>
          </a:xfrm>
          <a:prstGeom prst="rect">
            <a:avLst/>
          </a:prstGeom>
          <a:solidFill>
            <a:srgbClr val="FFFFFF">
              <a:alpha val="70000"/>
            </a:srgbClr>
          </a:solidFill>
          <a:ln/>
        </p:spPr>
      </p:sp>
      <p:sp>
        <p:nvSpPr>
          <p:cNvPr id="27" name="Shape 24"/>
          <p:cNvSpPr/>
          <p:nvPr/>
        </p:nvSpPr>
        <p:spPr>
          <a:xfrm>
            <a:off x="357188" y="4331791"/>
            <a:ext cx="35719" cy="1430815"/>
          </a:xfrm>
          <a:prstGeom prst="rect">
            <a:avLst/>
          </a:prstGeom>
          <a:solidFill>
            <a:srgbClr val="1A5F7A"/>
          </a:solidFill>
          <a:ln/>
        </p:spPr>
      </p:sp>
      <p:sp>
        <p:nvSpPr>
          <p:cNvPr id="28" name="Text 25"/>
          <p:cNvSpPr/>
          <p:nvPr/>
        </p:nvSpPr>
        <p:spPr>
          <a:xfrm>
            <a:off x="1014413" y="3471751"/>
            <a:ext cx="46434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34" dirty="0"/>
          </a:p>
        </p:txBody>
      </p:sp>
      <p:sp>
        <p:nvSpPr>
          <p:cNvPr id="29" name="Text 26"/>
          <p:cNvSpPr/>
          <p:nvPr/>
        </p:nvSpPr>
        <p:spPr>
          <a:xfrm>
            <a:off x="1014413" y="3663181"/>
            <a:ext cx="46434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34" dirty="0"/>
          </a:p>
        </p:txBody>
      </p:sp>
      <p:sp>
        <p:nvSpPr>
          <p:cNvPr id="30" name="Text 27"/>
          <p:cNvSpPr/>
          <p:nvPr/>
        </p:nvSpPr>
        <p:spPr>
          <a:xfrm>
            <a:off x="1014413" y="3854611"/>
            <a:ext cx="46434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34" dirty="0"/>
          </a:p>
        </p:txBody>
      </p:sp>
      <p:sp>
        <p:nvSpPr>
          <p:cNvPr id="31" name="Shape 28"/>
          <p:cNvSpPr/>
          <p:nvPr/>
        </p:nvSpPr>
        <p:spPr>
          <a:xfrm>
            <a:off x="514350" y="4488954"/>
            <a:ext cx="357188" cy="357188"/>
          </a:xfrm>
          <a:prstGeom prst="rect">
            <a:avLst/>
          </a:prstGeom>
          <a:solidFill>
            <a:srgbClr val="9B59B6"/>
          </a:solidFill>
          <a:ln/>
        </p:spPr>
      </p:sp>
      <p:sp>
        <p:nvSpPr>
          <p:cNvPr id="32" name="Text 29"/>
          <p:cNvSpPr/>
          <p:nvPr/>
        </p:nvSpPr>
        <p:spPr>
          <a:xfrm>
            <a:off x="514350" y="4488954"/>
            <a:ext cx="357188" cy="35718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3</a:t>
            </a:r>
            <a:endParaRPr lang="en-US" sz="1193" dirty="0"/>
          </a:p>
        </p:txBody>
      </p:sp>
      <p:sp>
        <p:nvSpPr>
          <p:cNvPr id="33" name="Text 30"/>
          <p:cNvSpPr/>
          <p:nvPr/>
        </p:nvSpPr>
        <p:spPr>
          <a:xfrm>
            <a:off x="1014413" y="4488954"/>
            <a:ext cx="7615238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Comunicação Externa (Transparência)</a:t>
            </a:r>
            <a:endParaRPr lang="en-US" sz="885" dirty="0"/>
          </a:p>
        </p:txBody>
      </p:sp>
      <p:sp>
        <p:nvSpPr>
          <p:cNvPr id="34" name="Text 31"/>
          <p:cNvSpPr/>
          <p:nvPr/>
        </p:nvSpPr>
        <p:spPr>
          <a:xfrm>
            <a:off x="1014413" y="4721126"/>
            <a:ext cx="7615238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Usar um canal alternativo (site, e-mail) para informar a comunidade de forma clara e honesta.</a:t>
            </a:r>
            <a:endParaRPr lang="en-US" sz="727" dirty="0"/>
          </a:p>
        </p:txBody>
      </p:sp>
      <p:sp>
        <p:nvSpPr>
          <p:cNvPr id="35" name="Text 32"/>
          <p:cNvSpPr/>
          <p:nvPr/>
        </p:nvSpPr>
        <p:spPr>
          <a:xfrm>
            <a:off x="1014413" y="5031153"/>
            <a:ext cx="7615238" cy="14856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Publicar comunicado no site oficial: "Nossas redes sociais foram temporariamente comprometidas"</a:t>
            </a:r>
            <a:endParaRPr lang="en-US" sz="674" dirty="0"/>
          </a:p>
        </p:txBody>
      </p:sp>
      <p:sp>
        <p:nvSpPr>
          <p:cNvPr id="36" name="Text 33"/>
          <p:cNvSpPr/>
          <p:nvPr/>
        </p:nvSpPr>
        <p:spPr>
          <a:xfrm>
            <a:off x="1014413" y="5222584"/>
            <a:ext cx="7615238" cy="14856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Enviar e-mail para usuários explicando a situação e as medidas tomadas</a:t>
            </a:r>
            <a:endParaRPr lang="en-US" sz="674" dirty="0"/>
          </a:p>
        </p:txBody>
      </p:sp>
      <p:sp>
        <p:nvSpPr>
          <p:cNvPr id="37" name="Text 34"/>
          <p:cNvSpPr/>
          <p:nvPr/>
        </p:nvSpPr>
        <p:spPr>
          <a:xfrm>
            <a:off x="1014413" y="5414014"/>
            <a:ext cx="7615238" cy="14856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Oferecer suporte e orientações de segurança aos usuários</a:t>
            </a:r>
            <a:endParaRPr lang="en-US" sz="674" dirty="0"/>
          </a:p>
        </p:txBody>
      </p:sp>
      <p:sp>
        <p:nvSpPr>
          <p:cNvPr id="38" name="Shape 35"/>
          <p:cNvSpPr/>
          <p:nvPr/>
        </p:nvSpPr>
        <p:spPr>
          <a:xfrm>
            <a:off x="357188" y="5891194"/>
            <a:ext cx="8429625" cy="1430815"/>
          </a:xfrm>
          <a:prstGeom prst="rect">
            <a:avLst/>
          </a:prstGeom>
          <a:solidFill>
            <a:srgbClr val="FFFFFF">
              <a:alpha val="70000"/>
            </a:srgbClr>
          </a:solidFill>
          <a:ln/>
        </p:spPr>
      </p:sp>
      <p:sp>
        <p:nvSpPr>
          <p:cNvPr id="39" name="Shape 36"/>
          <p:cNvSpPr/>
          <p:nvPr/>
        </p:nvSpPr>
        <p:spPr>
          <a:xfrm>
            <a:off x="357188" y="5891194"/>
            <a:ext cx="35719" cy="1430815"/>
          </a:xfrm>
          <a:prstGeom prst="rect">
            <a:avLst/>
          </a:prstGeom>
          <a:solidFill>
            <a:srgbClr val="57C5B6"/>
          </a:solidFill>
          <a:ln/>
        </p:spPr>
      </p:sp>
      <p:sp>
        <p:nvSpPr>
          <p:cNvPr id="40" name="Text 37"/>
          <p:cNvSpPr/>
          <p:nvPr/>
        </p:nvSpPr>
        <p:spPr>
          <a:xfrm>
            <a:off x="1014413" y="5031153"/>
            <a:ext cx="46434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34" dirty="0"/>
          </a:p>
        </p:txBody>
      </p:sp>
      <p:sp>
        <p:nvSpPr>
          <p:cNvPr id="41" name="Text 38"/>
          <p:cNvSpPr/>
          <p:nvPr/>
        </p:nvSpPr>
        <p:spPr>
          <a:xfrm>
            <a:off x="1014413" y="5222584"/>
            <a:ext cx="46434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34" dirty="0"/>
          </a:p>
        </p:txBody>
      </p:sp>
      <p:sp>
        <p:nvSpPr>
          <p:cNvPr id="42" name="Text 39"/>
          <p:cNvSpPr/>
          <p:nvPr/>
        </p:nvSpPr>
        <p:spPr>
          <a:xfrm>
            <a:off x="1014413" y="5414014"/>
            <a:ext cx="46434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34" dirty="0"/>
          </a:p>
        </p:txBody>
      </p:sp>
      <p:sp>
        <p:nvSpPr>
          <p:cNvPr id="43" name="Shape 40"/>
          <p:cNvSpPr/>
          <p:nvPr/>
        </p:nvSpPr>
        <p:spPr>
          <a:xfrm>
            <a:off x="514350" y="6048356"/>
            <a:ext cx="357188" cy="357188"/>
          </a:xfrm>
          <a:prstGeom prst="rect">
            <a:avLst/>
          </a:prstGeom>
          <a:solidFill>
            <a:srgbClr val="9B59B6"/>
          </a:solidFill>
          <a:ln/>
        </p:spPr>
      </p:sp>
      <p:sp>
        <p:nvSpPr>
          <p:cNvPr id="44" name="Text 41"/>
          <p:cNvSpPr/>
          <p:nvPr/>
        </p:nvSpPr>
        <p:spPr>
          <a:xfrm>
            <a:off x="514350" y="6048356"/>
            <a:ext cx="357188" cy="35718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4</a:t>
            </a:r>
            <a:endParaRPr lang="en-US" sz="1193" dirty="0"/>
          </a:p>
        </p:txBody>
      </p:sp>
      <p:sp>
        <p:nvSpPr>
          <p:cNvPr id="45" name="Text 42"/>
          <p:cNvSpPr/>
          <p:nvPr/>
        </p:nvSpPr>
        <p:spPr>
          <a:xfrm>
            <a:off x="1014413" y="6048356"/>
            <a:ext cx="7615238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Análise Post-Mortem</a:t>
            </a:r>
            <a:endParaRPr lang="en-US" sz="885" dirty="0"/>
          </a:p>
        </p:txBody>
      </p:sp>
      <p:sp>
        <p:nvSpPr>
          <p:cNvPr id="46" name="Text 43"/>
          <p:cNvSpPr/>
          <p:nvPr/>
        </p:nvSpPr>
        <p:spPr>
          <a:xfrm>
            <a:off x="1014413" y="6280528"/>
            <a:ext cx="7615238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Após a recuperação, realizar uma análise detalhada para evitar que a vulnerabilidade se repita.</a:t>
            </a:r>
            <a:endParaRPr lang="en-US" sz="727" dirty="0"/>
          </a:p>
        </p:txBody>
      </p:sp>
      <p:sp>
        <p:nvSpPr>
          <p:cNvPr id="47" name="Text 44"/>
          <p:cNvSpPr/>
          <p:nvPr/>
        </p:nvSpPr>
        <p:spPr>
          <a:xfrm>
            <a:off x="1014413" y="6590556"/>
            <a:ext cx="7615238" cy="14856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Identificar a causa raiz do incidente</a:t>
            </a:r>
            <a:endParaRPr lang="en-US" sz="674" dirty="0"/>
          </a:p>
        </p:txBody>
      </p:sp>
      <p:sp>
        <p:nvSpPr>
          <p:cNvPr id="48" name="Text 45"/>
          <p:cNvSpPr/>
          <p:nvPr/>
        </p:nvSpPr>
        <p:spPr>
          <a:xfrm>
            <a:off x="1014413" y="6781986"/>
            <a:ext cx="7615238" cy="14856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Documentar lições aprendidas e melhorias implementadas</a:t>
            </a:r>
            <a:endParaRPr lang="en-US" sz="674" dirty="0"/>
          </a:p>
        </p:txBody>
      </p:sp>
      <p:sp>
        <p:nvSpPr>
          <p:cNvPr id="49" name="Text 46"/>
          <p:cNvSpPr/>
          <p:nvPr/>
        </p:nvSpPr>
        <p:spPr>
          <a:xfrm>
            <a:off x="1014413" y="6973416"/>
            <a:ext cx="7615238" cy="14856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Reforçar treinamento de segurança para a equipe</a:t>
            </a:r>
            <a:endParaRPr lang="en-US" sz="674" dirty="0"/>
          </a:p>
        </p:txBody>
      </p:sp>
      <p:sp>
        <p:nvSpPr>
          <p:cNvPr id="50" name="Shape 47"/>
          <p:cNvSpPr/>
          <p:nvPr/>
        </p:nvSpPr>
        <p:spPr>
          <a:xfrm>
            <a:off x="357188" y="7679196"/>
            <a:ext cx="8429625" cy="889732"/>
          </a:xfrm>
          <a:prstGeom prst="rect">
            <a:avLst/>
          </a:prstGeom>
          <a:solidFill>
            <a:srgbClr val="57C5B6">
              <a:alpha val="10000"/>
            </a:srgbClr>
          </a:solidFill>
          <a:ln/>
        </p:spPr>
      </p:sp>
      <p:sp>
        <p:nvSpPr>
          <p:cNvPr id="51" name="Shape 48"/>
          <p:cNvSpPr/>
          <p:nvPr/>
        </p:nvSpPr>
        <p:spPr>
          <a:xfrm>
            <a:off x="357188" y="7679196"/>
            <a:ext cx="35719" cy="889732"/>
          </a:xfrm>
          <a:prstGeom prst="rect">
            <a:avLst/>
          </a:prstGeom>
          <a:solidFill>
            <a:srgbClr val="1A5F7A"/>
          </a:solidFill>
          <a:ln/>
        </p:spPr>
      </p:sp>
      <p:sp>
        <p:nvSpPr>
          <p:cNvPr id="52" name="Text 49"/>
          <p:cNvSpPr/>
          <p:nvPr/>
        </p:nvSpPr>
        <p:spPr>
          <a:xfrm>
            <a:off x="1014413" y="6590556"/>
            <a:ext cx="46434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34" dirty="0"/>
          </a:p>
        </p:txBody>
      </p:sp>
      <p:sp>
        <p:nvSpPr>
          <p:cNvPr id="53" name="Text 50"/>
          <p:cNvSpPr/>
          <p:nvPr/>
        </p:nvSpPr>
        <p:spPr>
          <a:xfrm>
            <a:off x="1014413" y="6781986"/>
            <a:ext cx="46434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34" dirty="0"/>
          </a:p>
        </p:txBody>
      </p:sp>
      <p:sp>
        <p:nvSpPr>
          <p:cNvPr id="54" name="Text 51"/>
          <p:cNvSpPr/>
          <p:nvPr/>
        </p:nvSpPr>
        <p:spPr>
          <a:xfrm>
            <a:off x="1014413" y="6973416"/>
            <a:ext cx="46434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34" dirty="0"/>
          </a:p>
        </p:txBody>
      </p:sp>
      <p:sp>
        <p:nvSpPr>
          <p:cNvPr id="55" name="Text 52"/>
          <p:cNvSpPr/>
          <p:nvPr/>
        </p:nvSpPr>
        <p:spPr>
          <a:xfrm>
            <a:off x="528638" y="7850646"/>
            <a:ext cx="808672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Princípio Central</a:t>
            </a:r>
            <a:endParaRPr lang="en-US" sz="784" dirty="0"/>
          </a:p>
        </p:txBody>
      </p:sp>
      <p:sp>
        <p:nvSpPr>
          <p:cNvPr id="56" name="Text 53"/>
          <p:cNvSpPr/>
          <p:nvPr/>
        </p:nvSpPr>
        <p:spPr>
          <a:xfrm>
            <a:off x="528638" y="8077460"/>
            <a:ext cx="8086725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683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Transparência é Confiança:</a:t>
            </a:r>
            <a:r>
              <a:rPr lang="en-US" sz="72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Comunicar o incidente de forma honesta e rápida demonstra que a MindEasy coloca a segurança e o bem-estar dos usuários em primeiro lugar. A rapidez na resposta e a clareza na comunicação são essenciais para manter a confiança da comunidade.</a:t>
            </a:r>
            <a:endParaRPr lang="en-US" sz="683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"/>
            <a:ext cx="9468000" cy="881750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2925" y="357188"/>
            <a:ext cx="4934908" cy="3771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226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Resposta a Crises de Reputação</a:t>
            </a:r>
            <a:endParaRPr lang="en-US" sz="2226" dirty="0"/>
          </a:p>
        </p:txBody>
      </p:sp>
      <p:sp>
        <p:nvSpPr>
          <p:cNvPr id="4" name="Text 1"/>
          <p:cNvSpPr/>
          <p:nvPr/>
        </p:nvSpPr>
        <p:spPr>
          <a:xfrm>
            <a:off x="542925" y="791505"/>
            <a:ext cx="4934908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 Força da Verdade e a Firmeza no Tom</a:t>
            </a:r>
            <a:endParaRPr lang="en-US" sz="834" dirty="0"/>
          </a:p>
        </p:txBody>
      </p:sp>
      <p:sp>
        <p:nvSpPr>
          <p:cNvPr id="5" name="Shape 2"/>
          <p:cNvSpPr/>
          <p:nvPr/>
        </p:nvSpPr>
        <p:spPr>
          <a:xfrm>
            <a:off x="357188" y="1463018"/>
            <a:ext cx="428625" cy="428625"/>
          </a:xfrm>
          <a:prstGeom prst="rect">
            <a:avLst/>
          </a:prstGeom>
          <a:solidFill>
            <a:srgbClr val="9B59B6"/>
          </a:solidFill>
          <a:ln/>
        </p:spPr>
      </p:sp>
      <p:sp>
        <p:nvSpPr>
          <p:cNvPr id="6" name="Text 3"/>
          <p:cNvSpPr/>
          <p:nvPr/>
        </p:nvSpPr>
        <p:spPr>
          <a:xfrm>
            <a:off x="357188" y="1463018"/>
            <a:ext cx="428625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1</a:t>
            </a:r>
            <a:endParaRPr lang="en-US" sz="1397" dirty="0"/>
          </a:p>
        </p:txBody>
      </p:sp>
      <p:sp>
        <p:nvSpPr>
          <p:cNvPr id="7" name="Shape 4"/>
          <p:cNvSpPr/>
          <p:nvPr/>
        </p:nvSpPr>
        <p:spPr>
          <a:xfrm>
            <a:off x="964406" y="1463018"/>
            <a:ext cx="7822406" cy="1179388"/>
          </a:xfrm>
          <a:prstGeom prst="rect">
            <a:avLst/>
          </a:prstGeom>
          <a:solidFill>
            <a:srgbClr val="FFFFFF">
              <a:alpha val="60000"/>
            </a:srgbClr>
          </a:solidFill>
          <a:ln/>
        </p:spPr>
      </p:sp>
      <p:sp>
        <p:nvSpPr>
          <p:cNvPr id="8" name="Shape 5"/>
          <p:cNvSpPr/>
          <p:nvPr/>
        </p:nvSpPr>
        <p:spPr>
          <a:xfrm>
            <a:off x="964406" y="1463018"/>
            <a:ext cx="28575" cy="1179388"/>
          </a:xfrm>
          <a:prstGeom prst="rect">
            <a:avLst/>
          </a:prstGeom>
          <a:solidFill>
            <a:srgbClr val="57C5B6"/>
          </a:solidFill>
          <a:ln/>
        </p:spPr>
      </p:sp>
      <p:sp>
        <p:nvSpPr>
          <p:cNvPr id="9" name="Text 6"/>
          <p:cNvSpPr/>
          <p:nvPr/>
        </p:nvSpPr>
        <p:spPr>
          <a:xfrm>
            <a:off x="1107281" y="1605893"/>
            <a:ext cx="7536656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Monitoramento Ativo (Social Listening)</a:t>
            </a:r>
            <a:endParaRPr lang="en-US" sz="885" dirty="0"/>
          </a:p>
        </p:txBody>
      </p:sp>
      <p:sp>
        <p:nvSpPr>
          <p:cNvPr id="10" name="Text 7"/>
          <p:cNvSpPr/>
          <p:nvPr/>
        </p:nvSpPr>
        <p:spPr>
          <a:xfrm>
            <a:off x="1107281" y="1852352"/>
            <a:ext cx="7536656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Rastrear menções à marca e entender o sentimento por trás delas em tempo real.</a:t>
            </a:r>
            <a:endParaRPr lang="en-US" sz="727" dirty="0"/>
          </a:p>
        </p:txBody>
      </p:sp>
      <p:sp>
        <p:nvSpPr>
          <p:cNvPr id="11" name="Text 8"/>
          <p:cNvSpPr/>
          <p:nvPr/>
        </p:nvSpPr>
        <p:spPr>
          <a:xfrm>
            <a:off x="1107281" y="2098086"/>
            <a:ext cx="7536656" cy="157860"/>
          </a:xfrm>
          <a:prstGeom prst="rect">
            <a:avLst/>
          </a:prstGeom>
          <a:noFill/>
          <a:ln/>
        </p:spPr>
        <p:txBody>
          <a:bodyPr wrap="none" lIns="153035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Ferramentas:</a:t>
            </a: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Configurar alertas para termos de crise e palavras-chave relacionadas</a:t>
            </a:r>
            <a:endParaRPr lang="en-US" sz="634" dirty="0"/>
          </a:p>
        </p:txBody>
      </p:sp>
      <p:sp>
        <p:nvSpPr>
          <p:cNvPr id="12" name="Text 9"/>
          <p:cNvSpPr/>
          <p:nvPr/>
        </p:nvSpPr>
        <p:spPr>
          <a:xfrm>
            <a:off x="1107281" y="2298809"/>
            <a:ext cx="7536656" cy="157860"/>
          </a:xfrm>
          <a:prstGeom prst="rect">
            <a:avLst/>
          </a:prstGeom>
          <a:noFill/>
          <a:ln/>
        </p:spPr>
        <p:txBody>
          <a:bodyPr wrap="none" lIns="153035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Análise:</a:t>
            </a: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Capturar sentimentos (positivo, negativo, neutro) e potencial de dano</a:t>
            </a:r>
            <a:endParaRPr lang="en-US" sz="634" dirty="0"/>
          </a:p>
        </p:txBody>
      </p:sp>
      <p:sp>
        <p:nvSpPr>
          <p:cNvPr id="13" name="Text 10"/>
          <p:cNvSpPr/>
          <p:nvPr/>
        </p:nvSpPr>
        <p:spPr>
          <a:xfrm>
            <a:off x="1107281" y="2098086"/>
            <a:ext cx="92869" cy="15786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→</a:t>
            </a:r>
            <a:endParaRPr lang="en-US" sz="634" dirty="0"/>
          </a:p>
        </p:txBody>
      </p:sp>
      <p:sp>
        <p:nvSpPr>
          <p:cNvPr id="14" name="Text 11"/>
          <p:cNvSpPr/>
          <p:nvPr/>
        </p:nvSpPr>
        <p:spPr>
          <a:xfrm>
            <a:off x="1107281" y="2298809"/>
            <a:ext cx="92869" cy="15786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→</a:t>
            </a:r>
            <a:endParaRPr lang="en-US" sz="634" dirty="0"/>
          </a:p>
        </p:txBody>
      </p:sp>
      <p:sp>
        <p:nvSpPr>
          <p:cNvPr id="15" name="Shape 12"/>
          <p:cNvSpPr/>
          <p:nvPr/>
        </p:nvSpPr>
        <p:spPr>
          <a:xfrm>
            <a:off x="357188" y="2770994"/>
            <a:ext cx="428625" cy="428625"/>
          </a:xfrm>
          <a:prstGeom prst="rect">
            <a:avLst/>
          </a:prstGeom>
          <a:solidFill>
            <a:srgbClr val="9B59B6"/>
          </a:solidFill>
          <a:ln/>
        </p:spPr>
      </p:sp>
      <p:sp>
        <p:nvSpPr>
          <p:cNvPr id="16" name="Text 13"/>
          <p:cNvSpPr/>
          <p:nvPr/>
        </p:nvSpPr>
        <p:spPr>
          <a:xfrm>
            <a:off x="357188" y="2770994"/>
            <a:ext cx="428625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2</a:t>
            </a:r>
            <a:endParaRPr lang="en-US" sz="1397" dirty="0"/>
          </a:p>
        </p:txBody>
      </p:sp>
      <p:sp>
        <p:nvSpPr>
          <p:cNvPr id="17" name="Shape 14"/>
          <p:cNvSpPr/>
          <p:nvPr/>
        </p:nvSpPr>
        <p:spPr>
          <a:xfrm>
            <a:off x="964406" y="2770994"/>
            <a:ext cx="7822406" cy="1380111"/>
          </a:xfrm>
          <a:prstGeom prst="rect">
            <a:avLst/>
          </a:prstGeom>
          <a:solidFill>
            <a:srgbClr val="FFFFFF">
              <a:alpha val="60000"/>
            </a:srgbClr>
          </a:solidFill>
          <a:ln/>
        </p:spPr>
      </p:sp>
      <p:sp>
        <p:nvSpPr>
          <p:cNvPr id="18" name="Shape 15"/>
          <p:cNvSpPr/>
          <p:nvPr/>
        </p:nvSpPr>
        <p:spPr>
          <a:xfrm>
            <a:off x="964406" y="2770994"/>
            <a:ext cx="28575" cy="1380111"/>
          </a:xfrm>
          <a:prstGeom prst="rect">
            <a:avLst/>
          </a:prstGeom>
          <a:solidFill>
            <a:srgbClr val="9B59B6"/>
          </a:solidFill>
          <a:ln/>
        </p:spPr>
      </p:sp>
      <p:sp>
        <p:nvSpPr>
          <p:cNvPr id="19" name="Text 16"/>
          <p:cNvSpPr/>
          <p:nvPr/>
        </p:nvSpPr>
        <p:spPr>
          <a:xfrm>
            <a:off x="1107281" y="2913869"/>
            <a:ext cx="7536656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Classificação e Priorização</a:t>
            </a:r>
            <a:endParaRPr lang="en-US" sz="885" dirty="0"/>
          </a:p>
        </p:txBody>
      </p:sp>
      <p:sp>
        <p:nvSpPr>
          <p:cNvPr id="20" name="Text 17"/>
          <p:cNvSpPr/>
          <p:nvPr/>
        </p:nvSpPr>
        <p:spPr>
          <a:xfrm>
            <a:off x="1107281" y="3160328"/>
            <a:ext cx="7536656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Avaliar a gravidade da crise baseado em alcance, velocidade de propagação e potencial de dano à confiança.</a:t>
            </a:r>
            <a:endParaRPr lang="en-US" sz="727" dirty="0"/>
          </a:p>
        </p:txBody>
      </p:sp>
      <p:sp>
        <p:nvSpPr>
          <p:cNvPr id="21" name="Text 18"/>
          <p:cNvSpPr/>
          <p:nvPr/>
        </p:nvSpPr>
        <p:spPr>
          <a:xfrm>
            <a:off x="1107281" y="3406062"/>
            <a:ext cx="7536656" cy="157860"/>
          </a:xfrm>
          <a:prstGeom prst="rect">
            <a:avLst/>
          </a:prstGeom>
          <a:noFill/>
          <a:ln/>
        </p:spPr>
        <p:txBody>
          <a:bodyPr wrap="none" lIns="153035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Baixa Gravidade:</a:t>
            </a: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Resposta privada e gentil, oferecendo suporte</a:t>
            </a:r>
            <a:endParaRPr lang="en-US" sz="634" dirty="0"/>
          </a:p>
        </p:txBody>
      </p:sp>
      <p:sp>
        <p:nvSpPr>
          <p:cNvPr id="22" name="Text 19"/>
          <p:cNvSpPr/>
          <p:nvPr/>
        </p:nvSpPr>
        <p:spPr>
          <a:xfrm>
            <a:off x="1107281" y="3606784"/>
            <a:ext cx="7536656" cy="157860"/>
          </a:xfrm>
          <a:prstGeom prst="rect">
            <a:avLst/>
          </a:prstGeom>
          <a:noFill/>
          <a:ln/>
        </p:spPr>
        <p:txBody>
          <a:bodyPr wrap="none" lIns="153035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Média Gravidade:</a:t>
            </a: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Resposta pública com link para FAQ detalhado</a:t>
            </a:r>
            <a:endParaRPr lang="en-US" sz="634" dirty="0"/>
          </a:p>
        </p:txBody>
      </p:sp>
      <p:sp>
        <p:nvSpPr>
          <p:cNvPr id="23" name="Text 20"/>
          <p:cNvSpPr/>
          <p:nvPr/>
        </p:nvSpPr>
        <p:spPr>
          <a:xfrm>
            <a:off x="1107281" y="3807507"/>
            <a:ext cx="7536656" cy="157860"/>
          </a:xfrm>
          <a:prstGeom prst="rect">
            <a:avLst/>
          </a:prstGeom>
          <a:noFill/>
          <a:ln/>
        </p:spPr>
        <p:txBody>
          <a:bodyPr wrap="none" lIns="153035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Alta Gravidade:</a:t>
            </a: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Acionamento imediato do Comitê de Crise</a:t>
            </a:r>
            <a:endParaRPr lang="en-US" sz="634" dirty="0"/>
          </a:p>
        </p:txBody>
      </p:sp>
      <p:sp>
        <p:nvSpPr>
          <p:cNvPr id="24" name="Text 21"/>
          <p:cNvSpPr/>
          <p:nvPr/>
        </p:nvSpPr>
        <p:spPr>
          <a:xfrm>
            <a:off x="1107281" y="3406062"/>
            <a:ext cx="92869" cy="15786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→</a:t>
            </a:r>
            <a:endParaRPr lang="en-US" sz="634" dirty="0"/>
          </a:p>
        </p:txBody>
      </p:sp>
      <p:sp>
        <p:nvSpPr>
          <p:cNvPr id="25" name="Text 22"/>
          <p:cNvSpPr/>
          <p:nvPr/>
        </p:nvSpPr>
        <p:spPr>
          <a:xfrm>
            <a:off x="1107281" y="3606784"/>
            <a:ext cx="92869" cy="15786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→</a:t>
            </a:r>
            <a:endParaRPr lang="en-US" sz="634" dirty="0"/>
          </a:p>
        </p:txBody>
      </p:sp>
      <p:sp>
        <p:nvSpPr>
          <p:cNvPr id="26" name="Text 23"/>
          <p:cNvSpPr/>
          <p:nvPr/>
        </p:nvSpPr>
        <p:spPr>
          <a:xfrm>
            <a:off x="1107281" y="3807507"/>
            <a:ext cx="92869" cy="15786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→</a:t>
            </a:r>
            <a:endParaRPr lang="en-US" sz="634" dirty="0"/>
          </a:p>
        </p:txBody>
      </p:sp>
      <p:sp>
        <p:nvSpPr>
          <p:cNvPr id="27" name="Shape 24"/>
          <p:cNvSpPr/>
          <p:nvPr/>
        </p:nvSpPr>
        <p:spPr>
          <a:xfrm>
            <a:off x="357188" y="4279692"/>
            <a:ext cx="428625" cy="428625"/>
          </a:xfrm>
          <a:prstGeom prst="rect">
            <a:avLst/>
          </a:prstGeom>
          <a:solidFill>
            <a:srgbClr val="9B59B6"/>
          </a:solidFill>
          <a:ln/>
        </p:spPr>
      </p:sp>
      <p:sp>
        <p:nvSpPr>
          <p:cNvPr id="28" name="Text 25"/>
          <p:cNvSpPr/>
          <p:nvPr/>
        </p:nvSpPr>
        <p:spPr>
          <a:xfrm>
            <a:off x="357188" y="4279692"/>
            <a:ext cx="428625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3</a:t>
            </a:r>
            <a:endParaRPr lang="en-US" sz="1397" dirty="0"/>
          </a:p>
        </p:txBody>
      </p:sp>
      <p:sp>
        <p:nvSpPr>
          <p:cNvPr id="29" name="Shape 26"/>
          <p:cNvSpPr/>
          <p:nvPr/>
        </p:nvSpPr>
        <p:spPr>
          <a:xfrm>
            <a:off x="964406" y="4279692"/>
            <a:ext cx="7822406" cy="1380111"/>
          </a:xfrm>
          <a:prstGeom prst="rect">
            <a:avLst/>
          </a:prstGeom>
          <a:solidFill>
            <a:srgbClr val="FFFFFF">
              <a:alpha val="60000"/>
            </a:srgbClr>
          </a:solidFill>
          <a:ln/>
        </p:spPr>
      </p:sp>
      <p:sp>
        <p:nvSpPr>
          <p:cNvPr id="30" name="Shape 27"/>
          <p:cNvSpPr/>
          <p:nvPr/>
        </p:nvSpPr>
        <p:spPr>
          <a:xfrm>
            <a:off x="964406" y="4279692"/>
            <a:ext cx="28575" cy="1380111"/>
          </a:xfrm>
          <a:prstGeom prst="rect">
            <a:avLst/>
          </a:prstGeom>
          <a:solidFill>
            <a:srgbClr val="1A5F7A"/>
          </a:solidFill>
          <a:ln/>
        </p:spPr>
      </p:sp>
      <p:sp>
        <p:nvSpPr>
          <p:cNvPr id="31" name="Text 28"/>
          <p:cNvSpPr/>
          <p:nvPr/>
        </p:nvSpPr>
        <p:spPr>
          <a:xfrm>
            <a:off x="1107281" y="4422567"/>
            <a:ext cx="7536656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Ações Imediatas (Paralelas)</a:t>
            </a:r>
            <a:endParaRPr lang="en-US" sz="885" dirty="0"/>
          </a:p>
        </p:txBody>
      </p:sp>
      <p:sp>
        <p:nvSpPr>
          <p:cNvPr id="32" name="Text 29"/>
          <p:cNvSpPr/>
          <p:nvPr/>
        </p:nvSpPr>
        <p:spPr>
          <a:xfrm>
            <a:off x="1107281" y="4669027"/>
            <a:ext cx="7536656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Executar simultaneamente para conter a desinformação e preparar a resposta oficial.</a:t>
            </a:r>
            <a:endParaRPr lang="en-US" sz="727" dirty="0"/>
          </a:p>
        </p:txBody>
      </p:sp>
      <p:sp>
        <p:nvSpPr>
          <p:cNvPr id="33" name="Text 30"/>
          <p:cNvSpPr/>
          <p:nvPr/>
        </p:nvSpPr>
        <p:spPr>
          <a:xfrm>
            <a:off x="1107281" y="4914760"/>
            <a:ext cx="7536656" cy="157860"/>
          </a:xfrm>
          <a:prstGeom prst="rect">
            <a:avLst/>
          </a:prstGeom>
          <a:noFill/>
          <a:ln/>
        </p:spPr>
        <p:txBody>
          <a:bodyPr wrap="none" lIns="153035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Coletar Evidências:</a:t>
            </a: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Prints, URLs, origem e alcance da fake news</a:t>
            </a:r>
            <a:endParaRPr lang="en-US" sz="634" dirty="0"/>
          </a:p>
        </p:txBody>
      </p:sp>
      <p:sp>
        <p:nvSpPr>
          <p:cNvPr id="34" name="Text 31"/>
          <p:cNvSpPr/>
          <p:nvPr/>
        </p:nvSpPr>
        <p:spPr>
          <a:xfrm>
            <a:off x="1107281" y="5115483"/>
            <a:ext cx="7536656" cy="157860"/>
          </a:xfrm>
          <a:prstGeom prst="rect">
            <a:avLst/>
          </a:prstGeom>
          <a:noFill/>
          <a:ln/>
        </p:spPr>
        <p:txBody>
          <a:bodyPr wrap="none" lIns="153035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Acionar Jurídico:</a:t>
            </a: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Notificar equipe legal para avaliar medidas cabíveis</a:t>
            </a:r>
            <a:endParaRPr lang="en-US" sz="634" dirty="0"/>
          </a:p>
        </p:txBody>
      </p:sp>
      <p:sp>
        <p:nvSpPr>
          <p:cNvPr id="35" name="Text 32"/>
          <p:cNvSpPr/>
          <p:nvPr/>
        </p:nvSpPr>
        <p:spPr>
          <a:xfrm>
            <a:off x="1107281" y="5316206"/>
            <a:ext cx="7536656" cy="157860"/>
          </a:xfrm>
          <a:prstGeom prst="rect">
            <a:avLst/>
          </a:prstGeom>
          <a:noFill/>
          <a:ln/>
        </p:spPr>
        <p:txBody>
          <a:bodyPr wrap="none" lIns="153035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Não Apagar:</a:t>
            </a: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Apenas ocultar ou moderar comentários ofensivos (evitar aparência de censura)</a:t>
            </a:r>
            <a:endParaRPr lang="en-US" sz="634" dirty="0"/>
          </a:p>
        </p:txBody>
      </p:sp>
      <p:sp>
        <p:nvSpPr>
          <p:cNvPr id="36" name="Text 33"/>
          <p:cNvSpPr/>
          <p:nvPr/>
        </p:nvSpPr>
        <p:spPr>
          <a:xfrm>
            <a:off x="1107281" y="4914760"/>
            <a:ext cx="92869" cy="15786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→</a:t>
            </a:r>
            <a:endParaRPr lang="en-US" sz="634" dirty="0"/>
          </a:p>
        </p:txBody>
      </p:sp>
      <p:sp>
        <p:nvSpPr>
          <p:cNvPr id="37" name="Text 34"/>
          <p:cNvSpPr/>
          <p:nvPr/>
        </p:nvSpPr>
        <p:spPr>
          <a:xfrm>
            <a:off x="1107281" y="5115483"/>
            <a:ext cx="92869" cy="15786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→</a:t>
            </a:r>
            <a:endParaRPr lang="en-US" sz="634" dirty="0"/>
          </a:p>
        </p:txBody>
      </p:sp>
      <p:sp>
        <p:nvSpPr>
          <p:cNvPr id="38" name="Text 35"/>
          <p:cNvSpPr/>
          <p:nvPr/>
        </p:nvSpPr>
        <p:spPr>
          <a:xfrm>
            <a:off x="1107281" y="5316206"/>
            <a:ext cx="92869" cy="15786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→</a:t>
            </a:r>
            <a:endParaRPr lang="en-US" sz="634" dirty="0"/>
          </a:p>
        </p:txBody>
      </p:sp>
      <p:sp>
        <p:nvSpPr>
          <p:cNvPr id="39" name="Shape 36"/>
          <p:cNvSpPr/>
          <p:nvPr/>
        </p:nvSpPr>
        <p:spPr>
          <a:xfrm>
            <a:off x="357188" y="5788391"/>
            <a:ext cx="428625" cy="428625"/>
          </a:xfrm>
          <a:prstGeom prst="rect">
            <a:avLst/>
          </a:prstGeom>
          <a:solidFill>
            <a:srgbClr val="9B59B6"/>
          </a:solidFill>
          <a:ln/>
        </p:spPr>
      </p:sp>
      <p:sp>
        <p:nvSpPr>
          <p:cNvPr id="40" name="Text 37"/>
          <p:cNvSpPr/>
          <p:nvPr/>
        </p:nvSpPr>
        <p:spPr>
          <a:xfrm>
            <a:off x="357188" y="5788391"/>
            <a:ext cx="428625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4</a:t>
            </a:r>
            <a:endParaRPr lang="en-US" sz="1397" dirty="0"/>
          </a:p>
        </p:txBody>
      </p:sp>
      <p:sp>
        <p:nvSpPr>
          <p:cNvPr id="41" name="Shape 38"/>
          <p:cNvSpPr/>
          <p:nvPr/>
        </p:nvSpPr>
        <p:spPr>
          <a:xfrm>
            <a:off x="964406" y="5788391"/>
            <a:ext cx="7822406" cy="1380111"/>
          </a:xfrm>
          <a:prstGeom prst="rect">
            <a:avLst/>
          </a:prstGeom>
          <a:solidFill>
            <a:srgbClr val="FFFFFF">
              <a:alpha val="60000"/>
            </a:srgbClr>
          </a:solidFill>
          <a:ln/>
        </p:spPr>
      </p:sp>
      <p:sp>
        <p:nvSpPr>
          <p:cNvPr id="42" name="Shape 39"/>
          <p:cNvSpPr/>
          <p:nvPr/>
        </p:nvSpPr>
        <p:spPr>
          <a:xfrm>
            <a:off x="964406" y="5788391"/>
            <a:ext cx="28575" cy="1380111"/>
          </a:xfrm>
          <a:prstGeom prst="rect">
            <a:avLst/>
          </a:prstGeom>
          <a:solidFill>
            <a:srgbClr val="57C5B6"/>
          </a:solidFill>
          <a:ln/>
        </p:spPr>
      </p:sp>
      <p:sp>
        <p:nvSpPr>
          <p:cNvPr id="43" name="Text 40"/>
          <p:cNvSpPr/>
          <p:nvPr/>
        </p:nvSpPr>
        <p:spPr>
          <a:xfrm>
            <a:off x="1107281" y="5931266"/>
            <a:ext cx="7536656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Publicar Nota Oficial</a:t>
            </a:r>
            <a:endParaRPr lang="en-US" sz="885" dirty="0"/>
          </a:p>
        </p:txBody>
      </p:sp>
      <p:sp>
        <p:nvSpPr>
          <p:cNvPr id="44" name="Text 41"/>
          <p:cNvSpPr/>
          <p:nvPr/>
        </p:nvSpPr>
        <p:spPr>
          <a:xfrm>
            <a:off x="1107281" y="6177725"/>
            <a:ext cx="7536656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Comunicação clara, honesta e assinada pela liderança, refutando a informação falsa com fatos.</a:t>
            </a:r>
            <a:endParaRPr lang="en-US" sz="727" dirty="0"/>
          </a:p>
        </p:txBody>
      </p:sp>
      <p:sp>
        <p:nvSpPr>
          <p:cNvPr id="45" name="Text 42"/>
          <p:cNvSpPr/>
          <p:nvPr/>
        </p:nvSpPr>
        <p:spPr>
          <a:xfrm>
            <a:off x="1107281" y="6423459"/>
            <a:ext cx="7536656" cy="157860"/>
          </a:xfrm>
          <a:prstGeom prst="rect">
            <a:avLst/>
          </a:prstGeom>
          <a:noFill/>
          <a:ln/>
        </p:spPr>
        <p:txBody>
          <a:bodyPr wrap="none" lIns="153035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Tom:</a:t>
            </a: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Firme nos fatos, gentil na abordagem, empático com o público</a:t>
            </a:r>
            <a:endParaRPr lang="en-US" sz="634" dirty="0"/>
          </a:p>
        </p:txBody>
      </p:sp>
      <p:sp>
        <p:nvSpPr>
          <p:cNvPr id="46" name="Text 43"/>
          <p:cNvSpPr/>
          <p:nvPr/>
        </p:nvSpPr>
        <p:spPr>
          <a:xfrm>
            <a:off x="1107281" y="6624182"/>
            <a:ext cx="7536656" cy="157860"/>
          </a:xfrm>
          <a:prstGeom prst="rect">
            <a:avLst/>
          </a:prstGeom>
          <a:noFill/>
          <a:ln/>
        </p:spPr>
        <p:txBody>
          <a:bodyPr wrap="none" lIns="153035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Canais:</a:t>
            </a: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Site oficial, e-mail marketing, redes sociais (canal alternativo se necessário)</a:t>
            </a:r>
            <a:endParaRPr lang="en-US" sz="634" dirty="0"/>
          </a:p>
        </p:txBody>
      </p:sp>
      <p:sp>
        <p:nvSpPr>
          <p:cNvPr id="47" name="Text 44"/>
          <p:cNvSpPr/>
          <p:nvPr/>
        </p:nvSpPr>
        <p:spPr>
          <a:xfrm>
            <a:off x="1107281" y="6824904"/>
            <a:ext cx="7536656" cy="157860"/>
          </a:xfrm>
          <a:prstGeom prst="rect">
            <a:avLst/>
          </a:prstGeom>
          <a:noFill/>
          <a:ln/>
        </p:spPr>
        <p:txBody>
          <a:bodyPr wrap="none" lIns="153035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Objetivo:</a:t>
            </a: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Demonstrar integridade e reafirmar compromisso com a segurança e ética</a:t>
            </a:r>
            <a:endParaRPr lang="en-US" sz="634" dirty="0"/>
          </a:p>
        </p:txBody>
      </p:sp>
      <p:sp>
        <p:nvSpPr>
          <p:cNvPr id="48" name="Shape 45"/>
          <p:cNvSpPr/>
          <p:nvPr/>
        </p:nvSpPr>
        <p:spPr>
          <a:xfrm>
            <a:off x="357188" y="7382814"/>
            <a:ext cx="8429625" cy="775767"/>
          </a:xfrm>
          <a:prstGeom prst="rect">
            <a:avLst/>
          </a:prstGeom>
          <a:solidFill>
            <a:srgbClr val="57C5B6">
              <a:alpha val="8000"/>
            </a:srgbClr>
          </a:solidFill>
          <a:ln/>
        </p:spPr>
      </p:sp>
      <p:sp>
        <p:nvSpPr>
          <p:cNvPr id="49" name="Shape 46"/>
          <p:cNvSpPr/>
          <p:nvPr/>
        </p:nvSpPr>
        <p:spPr>
          <a:xfrm>
            <a:off x="357188" y="7382814"/>
            <a:ext cx="28575" cy="775767"/>
          </a:xfrm>
          <a:prstGeom prst="rect">
            <a:avLst/>
          </a:prstGeom>
          <a:solidFill>
            <a:srgbClr val="1A5F7A"/>
          </a:solidFill>
          <a:ln/>
        </p:spPr>
      </p:sp>
      <p:sp>
        <p:nvSpPr>
          <p:cNvPr id="50" name="Text 47"/>
          <p:cNvSpPr/>
          <p:nvPr/>
        </p:nvSpPr>
        <p:spPr>
          <a:xfrm>
            <a:off x="1107281" y="6423459"/>
            <a:ext cx="92869" cy="15786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→</a:t>
            </a:r>
            <a:endParaRPr lang="en-US" sz="634" dirty="0"/>
          </a:p>
        </p:txBody>
      </p:sp>
      <p:sp>
        <p:nvSpPr>
          <p:cNvPr id="51" name="Text 48"/>
          <p:cNvSpPr/>
          <p:nvPr/>
        </p:nvSpPr>
        <p:spPr>
          <a:xfrm>
            <a:off x="1107281" y="6624182"/>
            <a:ext cx="92869" cy="15786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→</a:t>
            </a:r>
            <a:endParaRPr lang="en-US" sz="634" dirty="0"/>
          </a:p>
        </p:txBody>
      </p:sp>
      <p:sp>
        <p:nvSpPr>
          <p:cNvPr id="52" name="Text 49"/>
          <p:cNvSpPr/>
          <p:nvPr/>
        </p:nvSpPr>
        <p:spPr>
          <a:xfrm>
            <a:off x="1107281" y="6824904"/>
            <a:ext cx="92869" cy="15786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→</a:t>
            </a:r>
            <a:endParaRPr lang="en-US" sz="634" dirty="0"/>
          </a:p>
        </p:txBody>
      </p:sp>
      <p:sp>
        <p:nvSpPr>
          <p:cNvPr id="53" name="Text 50"/>
          <p:cNvSpPr/>
          <p:nvPr/>
        </p:nvSpPr>
        <p:spPr>
          <a:xfrm>
            <a:off x="500063" y="7525689"/>
            <a:ext cx="8143875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Princípio Fundamental</a:t>
            </a:r>
            <a:endParaRPr lang="en-US" sz="683" dirty="0"/>
          </a:p>
        </p:txBody>
      </p:sp>
      <p:sp>
        <p:nvSpPr>
          <p:cNvPr id="54" name="Text 51"/>
          <p:cNvSpPr/>
          <p:nvPr/>
        </p:nvSpPr>
        <p:spPr>
          <a:xfrm>
            <a:off x="500063" y="7718571"/>
            <a:ext cx="8143875" cy="2971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 MindEasy transforma crises em oportunidades para demonstrar </a:t>
            </a: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integridade</a:t>
            </a: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e </a:t>
            </a: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compromisso inabalável</a:t>
            </a: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com seus usuários. A transparência e a rapidez são a chave para manter a confiança da comunidade.</a:t>
            </a:r>
            <a:endParaRPr lang="en-US" sz="674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" y="0"/>
            <a:ext cx="9144000" cy="66432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8625" y="428625"/>
            <a:ext cx="8286750" cy="48005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2862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MindEasy: Pronta para o Mercado</a:t>
            </a:r>
            <a:endParaRPr lang="en-US" sz="2862" dirty="0"/>
          </a:p>
        </p:txBody>
      </p:sp>
      <p:sp>
        <p:nvSpPr>
          <p:cNvPr id="4" name="Text 1"/>
          <p:cNvSpPr/>
          <p:nvPr/>
        </p:nvSpPr>
        <p:spPr>
          <a:xfrm>
            <a:off x="428625" y="1022979"/>
            <a:ext cx="828675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987" b="1" i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Lançamento com Posicionamento, Estratégia e Segurança Consolidados</a:t>
            </a:r>
            <a:endParaRPr lang="en-US" sz="987" dirty="0"/>
          </a:p>
        </p:txBody>
      </p:sp>
      <p:sp>
        <p:nvSpPr>
          <p:cNvPr id="5" name="Shape 2"/>
          <p:cNvSpPr/>
          <p:nvPr/>
        </p:nvSpPr>
        <p:spPr>
          <a:xfrm>
            <a:off x="428625" y="2103472"/>
            <a:ext cx="2619356" cy="1690501"/>
          </a:xfrm>
          <a:prstGeom prst="rect">
            <a:avLst/>
          </a:prstGeom>
          <a:solidFill>
            <a:srgbClr val="FFFFFF">
              <a:alpha val="70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428625" y="2103472"/>
            <a:ext cx="2619356" cy="35719"/>
          </a:xfrm>
          <a:prstGeom prst="rect">
            <a:avLst/>
          </a:prstGeom>
          <a:solidFill>
            <a:srgbClr val="57C5B6"/>
          </a:solidFill>
          <a:ln/>
        </p:spPr>
      </p:sp>
      <p:sp>
        <p:nvSpPr>
          <p:cNvPr id="7" name="Text 4"/>
          <p:cNvSpPr/>
          <p:nvPr/>
        </p:nvSpPr>
        <p:spPr>
          <a:xfrm>
            <a:off x="642938" y="2317784"/>
            <a:ext cx="2190731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04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🚀</a:t>
            </a:r>
            <a:endParaRPr lang="en-US" sz="1704" dirty="0"/>
          </a:p>
        </p:txBody>
      </p:sp>
      <p:sp>
        <p:nvSpPr>
          <p:cNvPr id="8" name="Text 5"/>
          <p:cNvSpPr/>
          <p:nvPr/>
        </p:nvSpPr>
        <p:spPr>
          <a:xfrm>
            <a:off x="642938" y="2773198"/>
            <a:ext cx="2190731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Próximos Passos</a:t>
            </a:r>
            <a:endParaRPr lang="en-US" sz="885" dirty="0"/>
          </a:p>
        </p:txBody>
      </p:sp>
      <p:sp>
        <p:nvSpPr>
          <p:cNvPr id="9" name="Text 6"/>
          <p:cNvSpPr/>
          <p:nvPr/>
        </p:nvSpPr>
        <p:spPr>
          <a:xfrm>
            <a:off x="642938" y="3033945"/>
            <a:ext cx="2190731" cy="50999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Execução do Plano de Mídia e Inbound Marketing. Treinamento do Comitê de Crise. Ativação de parcerias com influenciadores.</a:t>
            </a:r>
            <a:endParaRPr lang="en-US" sz="727" dirty="0"/>
          </a:p>
        </p:txBody>
      </p:sp>
      <p:sp>
        <p:nvSpPr>
          <p:cNvPr id="10" name="Shape 7"/>
          <p:cNvSpPr/>
          <p:nvPr/>
        </p:nvSpPr>
        <p:spPr>
          <a:xfrm>
            <a:off x="3262294" y="2103472"/>
            <a:ext cx="2619384" cy="1690501"/>
          </a:xfrm>
          <a:prstGeom prst="rect">
            <a:avLst/>
          </a:prstGeom>
          <a:solidFill>
            <a:srgbClr val="FFFFFF">
              <a:alpha val="70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3262294" y="2103472"/>
            <a:ext cx="2619384" cy="35719"/>
          </a:xfrm>
          <a:prstGeom prst="rect">
            <a:avLst/>
          </a:prstGeom>
          <a:solidFill>
            <a:srgbClr val="1A5F7A"/>
          </a:solidFill>
          <a:ln/>
        </p:spPr>
      </p:sp>
      <p:sp>
        <p:nvSpPr>
          <p:cNvPr id="12" name="Text 9"/>
          <p:cNvSpPr/>
          <p:nvPr/>
        </p:nvSpPr>
        <p:spPr>
          <a:xfrm>
            <a:off x="3476606" y="2317784"/>
            <a:ext cx="2190759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04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🎯</a:t>
            </a:r>
            <a:endParaRPr lang="en-US" sz="1704" dirty="0"/>
          </a:p>
        </p:txBody>
      </p:sp>
      <p:sp>
        <p:nvSpPr>
          <p:cNvPr id="13" name="Text 10"/>
          <p:cNvSpPr/>
          <p:nvPr/>
        </p:nvSpPr>
        <p:spPr>
          <a:xfrm>
            <a:off x="3476606" y="2773198"/>
            <a:ext cx="2190759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Visão de Longo Prazo</a:t>
            </a:r>
            <a:endParaRPr lang="en-US" sz="885" dirty="0"/>
          </a:p>
        </p:txBody>
      </p:sp>
      <p:sp>
        <p:nvSpPr>
          <p:cNvPr id="14" name="Text 11"/>
          <p:cNvSpPr/>
          <p:nvPr/>
        </p:nvSpPr>
        <p:spPr>
          <a:xfrm>
            <a:off x="3476606" y="3033945"/>
            <a:ext cx="2190759" cy="50999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Ser a principal referência em saúde mental acessível, confiável e humanizada. Impactar milhões de vidas através do cuidado contínuo.</a:t>
            </a:r>
            <a:endParaRPr lang="en-US" sz="727" dirty="0"/>
          </a:p>
        </p:txBody>
      </p:sp>
      <p:sp>
        <p:nvSpPr>
          <p:cNvPr id="15" name="Shape 12"/>
          <p:cNvSpPr/>
          <p:nvPr/>
        </p:nvSpPr>
        <p:spPr>
          <a:xfrm>
            <a:off x="6095991" y="2103472"/>
            <a:ext cx="2619356" cy="1690501"/>
          </a:xfrm>
          <a:prstGeom prst="rect">
            <a:avLst/>
          </a:prstGeom>
          <a:solidFill>
            <a:srgbClr val="FFFFFF">
              <a:alpha val="70000"/>
            </a:srgbClr>
          </a:solidFill>
          <a:ln/>
        </p:spPr>
      </p:sp>
      <p:sp>
        <p:nvSpPr>
          <p:cNvPr id="16" name="Shape 13"/>
          <p:cNvSpPr/>
          <p:nvPr/>
        </p:nvSpPr>
        <p:spPr>
          <a:xfrm>
            <a:off x="6095991" y="2103472"/>
            <a:ext cx="2619356" cy="35719"/>
          </a:xfrm>
          <a:prstGeom prst="rect">
            <a:avLst/>
          </a:prstGeom>
          <a:solidFill>
            <a:srgbClr val="9B59B6"/>
          </a:solidFill>
          <a:ln/>
        </p:spPr>
      </p:sp>
      <p:sp>
        <p:nvSpPr>
          <p:cNvPr id="17" name="Text 14"/>
          <p:cNvSpPr/>
          <p:nvPr/>
        </p:nvSpPr>
        <p:spPr>
          <a:xfrm>
            <a:off x="6310303" y="2317784"/>
            <a:ext cx="2190731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04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💚</a:t>
            </a:r>
            <a:endParaRPr lang="en-US" sz="1704" dirty="0"/>
          </a:p>
        </p:txBody>
      </p:sp>
      <p:sp>
        <p:nvSpPr>
          <p:cNvPr id="18" name="Text 15"/>
          <p:cNvSpPr/>
          <p:nvPr/>
        </p:nvSpPr>
        <p:spPr>
          <a:xfrm>
            <a:off x="6310303" y="2773198"/>
            <a:ext cx="2190731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Chamada para Ação</a:t>
            </a:r>
            <a:endParaRPr lang="en-US" sz="885" dirty="0"/>
          </a:p>
        </p:txBody>
      </p:sp>
      <p:sp>
        <p:nvSpPr>
          <p:cNvPr id="19" name="Text 16"/>
          <p:cNvSpPr/>
          <p:nvPr/>
        </p:nvSpPr>
        <p:spPr>
          <a:xfrm>
            <a:off x="6310303" y="3033945"/>
            <a:ext cx="2190731" cy="50999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Vamos juntos construir a cultura do cuidado. Cada pessoa merece ter sua mente cuidada com facilidade e confiança.</a:t>
            </a:r>
            <a:endParaRPr lang="en-US" sz="727" dirty="0"/>
          </a:p>
        </p:txBody>
      </p:sp>
      <p:sp>
        <p:nvSpPr>
          <p:cNvPr id="20" name="Shape 17"/>
          <p:cNvSpPr/>
          <p:nvPr/>
        </p:nvSpPr>
        <p:spPr>
          <a:xfrm>
            <a:off x="428625" y="4329754"/>
            <a:ext cx="8286750" cy="1849115"/>
          </a:xfrm>
          <a:prstGeom prst="rect">
            <a:avLst/>
          </a:prstGeom>
          <a:solidFill>
            <a:srgbClr val="57C5B6">
              <a:alpha val="8000"/>
            </a:srgbClr>
          </a:solidFill>
          <a:ln/>
        </p:spPr>
      </p:sp>
      <p:sp>
        <p:nvSpPr>
          <p:cNvPr id="21" name="Shape 18"/>
          <p:cNvSpPr/>
          <p:nvPr/>
        </p:nvSpPr>
        <p:spPr>
          <a:xfrm>
            <a:off x="428625" y="4329754"/>
            <a:ext cx="42863" cy="1849115"/>
          </a:xfrm>
          <a:prstGeom prst="rect">
            <a:avLst/>
          </a:prstGeom>
          <a:solidFill>
            <a:srgbClr val="57C5B6"/>
          </a:solidFill>
          <a:ln/>
        </p:spPr>
      </p:sp>
      <p:sp>
        <p:nvSpPr>
          <p:cNvPr id="22" name="Text 19"/>
          <p:cNvSpPr/>
          <p:nvPr/>
        </p:nvSpPr>
        <p:spPr>
          <a:xfrm>
            <a:off x="714375" y="4615504"/>
            <a:ext cx="7715250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Compromisso da MindEasy</a:t>
            </a:r>
            <a:endParaRPr lang="en-US" sz="1193" dirty="0"/>
          </a:p>
        </p:txBody>
      </p:sp>
      <p:sp>
        <p:nvSpPr>
          <p:cNvPr id="23" name="Text 20"/>
          <p:cNvSpPr/>
          <p:nvPr/>
        </p:nvSpPr>
        <p:spPr>
          <a:xfrm>
            <a:off x="714375" y="4963762"/>
            <a:ext cx="7715250" cy="4114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83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Não estamos apenas lançando um aplicativo. Estamos iniciando um movimento para desmistificar a saúde mental e torná-la acessível a todos. Cada estratégia, cada comunicação, cada decisão de segurança é guiada por um princípio simples:</a:t>
            </a:r>
            <a:endParaRPr lang="en-US" sz="834" dirty="0"/>
          </a:p>
        </p:txBody>
      </p:sp>
      <p:sp>
        <p:nvSpPr>
          <p:cNvPr id="24" name="Text 21"/>
          <p:cNvSpPr/>
          <p:nvPr/>
        </p:nvSpPr>
        <p:spPr>
          <a:xfrm>
            <a:off x="714375" y="5518072"/>
            <a:ext cx="771525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200"/>
              </a:lnSpc>
              <a:buNone/>
            </a:pPr>
            <a:r>
              <a:rPr lang="en-US" sz="885" b="1" i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Sua Mente, Seu Maior Ativo. Cuide Dela com Facilidade.</a:t>
            </a:r>
            <a:endParaRPr lang="en-US" sz="885" dirty="0"/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F9945968-E349-D3F4-3BD4-923DD70E70A8}"/>
              </a:ext>
            </a:extLst>
          </p:cNvPr>
          <p:cNvSpPr txBox="1"/>
          <p:nvPr/>
        </p:nvSpPr>
        <p:spPr>
          <a:xfrm>
            <a:off x="3865164" y="6202711"/>
            <a:ext cx="1413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u="sng" dirty="0">
                <a:hlinkClick r:id="rId4"/>
              </a:rPr>
              <a:t>LINK GITHUB</a:t>
            </a:r>
            <a:endParaRPr lang="en-US" b="1" i="1" u="sng" dirty="0"/>
          </a:p>
          <a:p>
            <a:endParaRPr lang="pt-BR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5800" y="428625"/>
            <a:ext cx="6235740" cy="4114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436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 Confiança é a Nossa Moeda</a:t>
            </a:r>
            <a:endParaRPr lang="en-US" sz="2436" dirty="0"/>
          </a:p>
        </p:txBody>
      </p:sp>
      <p:sp>
        <p:nvSpPr>
          <p:cNvPr id="4" name="Text 1"/>
          <p:cNvSpPr/>
          <p:nvPr/>
        </p:nvSpPr>
        <p:spPr>
          <a:xfrm>
            <a:off x="685800" y="925813"/>
            <a:ext cx="6235740" cy="20571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942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 comunicação será empática, autêntica e focada na transformação que o cuidado mental proporciona.</a:t>
            </a:r>
            <a:endParaRPr lang="en-US" sz="942" dirty="0"/>
          </a:p>
        </p:txBody>
      </p:sp>
      <p:sp>
        <p:nvSpPr>
          <p:cNvPr id="5" name="Shape 2"/>
          <p:cNvSpPr/>
          <p:nvPr/>
        </p:nvSpPr>
        <p:spPr>
          <a:xfrm>
            <a:off x="428625" y="1774468"/>
            <a:ext cx="2571750" cy="1697645"/>
          </a:xfrm>
          <a:prstGeom prst="rect">
            <a:avLst/>
          </a:prstGeom>
          <a:solidFill>
            <a:srgbClr val="FFFFFF">
              <a:alpha val="60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428625" y="1774468"/>
            <a:ext cx="28575" cy="1697645"/>
          </a:xfrm>
          <a:prstGeom prst="rect">
            <a:avLst/>
          </a:prstGeom>
          <a:solidFill>
            <a:srgbClr val="57C5B6"/>
          </a:solidFill>
          <a:ln/>
        </p:spPr>
      </p:sp>
      <p:sp>
        <p:nvSpPr>
          <p:cNvPr id="7" name="Text 4"/>
          <p:cNvSpPr/>
          <p:nvPr/>
        </p:nvSpPr>
        <p:spPr>
          <a:xfrm>
            <a:off x="642938" y="1988781"/>
            <a:ext cx="214312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Narrativa Central</a:t>
            </a:r>
            <a:endParaRPr lang="en-US" sz="987" dirty="0"/>
          </a:p>
        </p:txBody>
      </p:sp>
      <p:sp>
        <p:nvSpPr>
          <p:cNvPr id="8" name="Text 5"/>
          <p:cNvSpPr/>
          <p:nvPr/>
        </p:nvSpPr>
        <p:spPr>
          <a:xfrm>
            <a:off x="757238" y="2310250"/>
            <a:ext cx="1797993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0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"Sua Mente, Seu Maior Ativo. Cuide</a:t>
            </a:r>
            <a:endParaRPr lang="en-US" sz="780" dirty="0"/>
          </a:p>
        </p:txBody>
      </p:sp>
      <p:sp>
        <p:nvSpPr>
          <p:cNvPr id="9" name="Text 6"/>
          <p:cNvSpPr/>
          <p:nvPr/>
        </p:nvSpPr>
        <p:spPr>
          <a:xfrm>
            <a:off x="642938" y="2481700"/>
            <a:ext cx="1073516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0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Dela com Facilidade."</a:t>
            </a:r>
            <a:endParaRPr lang="en-US" sz="780" dirty="0"/>
          </a:p>
        </p:txBody>
      </p:sp>
      <p:sp>
        <p:nvSpPr>
          <p:cNvPr id="10" name="Text 7"/>
          <p:cNvSpPr/>
          <p:nvPr/>
        </p:nvSpPr>
        <p:spPr>
          <a:xfrm>
            <a:off x="642938" y="2726373"/>
            <a:ext cx="2143125" cy="44570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Uma mensagem que posiciona o cuidado mental como um investimento essencial, não um luxo.</a:t>
            </a:r>
            <a:endParaRPr lang="en-US" sz="634" dirty="0"/>
          </a:p>
        </p:txBody>
      </p:sp>
      <p:sp>
        <p:nvSpPr>
          <p:cNvPr id="11" name="Shape 8"/>
          <p:cNvSpPr/>
          <p:nvPr/>
        </p:nvSpPr>
        <p:spPr>
          <a:xfrm>
            <a:off x="3286125" y="1774468"/>
            <a:ext cx="2571750" cy="1697645"/>
          </a:xfrm>
          <a:prstGeom prst="rect">
            <a:avLst/>
          </a:prstGeom>
          <a:solidFill>
            <a:srgbClr val="FFFFFF">
              <a:alpha val="60000"/>
            </a:srgbClr>
          </a:solidFill>
          <a:ln/>
        </p:spPr>
      </p:sp>
      <p:sp>
        <p:nvSpPr>
          <p:cNvPr id="12" name="Shape 9"/>
          <p:cNvSpPr/>
          <p:nvPr/>
        </p:nvSpPr>
        <p:spPr>
          <a:xfrm>
            <a:off x="3286125" y="1774468"/>
            <a:ext cx="28575" cy="1697645"/>
          </a:xfrm>
          <a:prstGeom prst="rect">
            <a:avLst/>
          </a:prstGeom>
          <a:solidFill>
            <a:srgbClr val="57C5B6"/>
          </a:solidFill>
          <a:ln/>
        </p:spPr>
      </p:sp>
      <p:sp>
        <p:nvSpPr>
          <p:cNvPr id="13" name="Text 10"/>
          <p:cNvSpPr/>
          <p:nvPr/>
        </p:nvSpPr>
        <p:spPr>
          <a:xfrm>
            <a:off x="3500438" y="1988781"/>
            <a:ext cx="214312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Tom de Voz</a:t>
            </a:r>
            <a:endParaRPr lang="en-US" sz="987" dirty="0"/>
          </a:p>
        </p:txBody>
      </p:sp>
      <p:sp>
        <p:nvSpPr>
          <p:cNvPr id="14" name="Text 11"/>
          <p:cNvSpPr/>
          <p:nvPr/>
        </p:nvSpPr>
        <p:spPr>
          <a:xfrm>
            <a:off x="3614738" y="2310250"/>
            <a:ext cx="1707970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0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Acolhedor, prático e não-julgador.</a:t>
            </a:r>
            <a:endParaRPr lang="en-US" sz="780" dirty="0"/>
          </a:p>
        </p:txBody>
      </p:sp>
      <p:sp>
        <p:nvSpPr>
          <p:cNvPr id="15" name="Text 12"/>
          <p:cNvSpPr/>
          <p:nvPr/>
        </p:nvSpPr>
        <p:spPr>
          <a:xfrm>
            <a:off x="3500438" y="2554923"/>
            <a:ext cx="2143125" cy="2971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Falamos como um amigo que entende, oferecendo soluções reais sem jargão técnico.</a:t>
            </a:r>
            <a:endParaRPr lang="en-US" sz="634" dirty="0"/>
          </a:p>
        </p:txBody>
      </p:sp>
      <p:sp>
        <p:nvSpPr>
          <p:cNvPr id="16" name="Shape 13"/>
          <p:cNvSpPr/>
          <p:nvPr/>
        </p:nvSpPr>
        <p:spPr>
          <a:xfrm>
            <a:off x="6143625" y="1774468"/>
            <a:ext cx="2571750" cy="1697645"/>
          </a:xfrm>
          <a:prstGeom prst="rect">
            <a:avLst/>
          </a:prstGeom>
          <a:solidFill>
            <a:srgbClr val="FFFFFF">
              <a:alpha val="60000"/>
            </a:srgbClr>
          </a:solidFill>
          <a:ln/>
        </p:spPr>
      </p:sp>
      <p:sp>
        <p:nvSpPr>
          <p:cNvPr id="17" name="Shape 14"/>
          <p:cNvSpPr/>
          <p:nvPr/>
        </p:nvSpPr>
        <p:spPr>
          <a:xfrm>
            <a:off x="6143625" y="1774468"/>
            <a:ext cx="28575" cy="1697645"/>
          </a:xfrm>
          <a:prstGeom prst="rect">
            <a:avLst/>
          </a:prstGeom>
          <a:solidFill>
            <a:srgbClr val="57C5B6"/>
          </a:solidFill>
          <a:ln/>
        </p:spPr>
      </p:sp>
      <p:sp>
        <p:nvSpPr>
          <p:cNvPr id="18" name="Text 15"/>
          <p:cNvSpPr/>
          <p:nvPr/>
        </p:nvSpPr>
        <p:spPr>
          <a:xfrm>
            <a:off x="6357938" y="1988781"/>
            <a:ext cx="214312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Objetivo</a:t>
            </a:r>
            <a:endParaRPr lang="en-US" sz="987" dirty="0"/>
          </a:p>
        </p:txBody>
      </p:sp>
      <p:sp>
        <p:nvSpPr>
          <p:cNvPr id="19" name="Text 16"/>
          <p:cNvSpPr/>
          <p:nvPr/>
        </p:nvSpPr>
        <p:spPr>
          <a:xfrm>
            <a:off x="6472238" y="2310250"/>
            <a:ext cx="1363368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0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Desmistificar a terapia e o</a:t>
            </a:r>
            <a:endParaRPr lang="en-US" sz="780" dirty="0"/>
          </a:p>
        </p:txBody>
      </p:sp>
      <p:sp>
        <p:nvSpPr>
          <p:cNvPr id="20" name="Text 17"/>
          <p:cNvSpPr/>
          <p:nvPr/>
        </p:nvSpPr>
        <p:spPr>
          <a:xfrm>
            <a:off x="7835605" y="2310250"/>
            <a:ext cx="660629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0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autocuidado.</a:t>
            </a:r>
            <a:endParaRPr lang="en-US" sz="780" dirty="0"/>
          </a:p>
        </p:txBody>
      </p:sp>
      <p:sp>
        <p:nvSpPr>
          <p:cNvPr id="21" name="Text 18"/>
          <p:cNvSpPr/>
          <p:nvPr/>
        </p:nvSpPr>
        <p:spPr>
          <a:xfrm>
            <a:off x="6357938" y="2554923"/>
            <a:ext cx="2143125" cy="2971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Torná-los parte natural da rotina de quem busca bem-estar.</a:t>
            </a:r>
            <a:endParaRPr lang="en-US" sz="63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2925" y="357188"/>
            <a:ext cx="6654905" cy="3771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226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Inbound Marketing: A Jornada de Conexão</a:t>
            </a:r>
            <a:endParaRPr lang="en-US" sz="2226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3281" y="1285875"/>
            <a:ext cx="2357438" cy="1571625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357188" y="3214688"/>
            <a:ext cx="2690794" cy="1413346"/>
          </a:xfrm>
          <a:prstGeom prst="rect">
            <a:avLst/>
          </a:prstGeom>
          <a:solidFill>
            <a:srgbClr val="FFFFFF">
              <a:alpha val="70000"/>
            </a:srgbClr>
          </a:solidFill>
          <a:ln/>
        </p:spPr>
      </p:sp>
      <p:sp>
        <p:nvSpPr>
          <p:cNvPr id="6" name="Shape 2"/>
          <p:cNvSpPr/>
          <p:nvPr/>
        </p:nvSpPr>
        <p:spPr>
          <a:xfrm>
            <a:off x="357188" y="3214688"/>
            <a:ext cx="2690794" cy="28575"/>
          </a:xfrm>
          <a:prstGeom prst="rect">
            <a:avLst/>
          </a:prstGeom>
          <a:solidFill>
            <a:srgbClr val="57C5B6"/>
          </a:solidFill>
          <a:ln/>
        </p:spPr>
      </p:sp>
      <p:sp>
        <p:nvSpPr>
          <p:cNvPr id="7" name="Text 3"/>
          <p:cNvSpPr/>
          <p:nvPr/>
        </p:nvSpPr>
        <p:spPr>
          <a:xfrm>
            <a:off x="500063" y="3357563"/>
            <a:ext cx="2405044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kern="0" spc="1" dirty="0">
                <a:solidFill>
                  <a:srgbClr val="9B59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Fase 1</a:t>
            </a:r>
            <a:endParaRPr lang="en-US" sz="584" dirty="0"/>
          </a:p>
        </p:txBody>
      </p:sp>
      <p:sp>
        <p:nvSpPr>
          <p:cNvPr id="8" name="Text 4"/>
          <p:cNvSpPr/>
          <p:nvPr/>
        </p:nvSpPr>
        <p:spPr>
          <a:xfrm>
            <a:off x="500063" y="3530798"/>
            <a:ext cx="2405044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Atração</a:t>
            </a:r>
            <a:endParaRPr lang="en-US" sz="885" dirty="0"/>
          </a:p>
        </p:txBody>
      </p:sp>
      <p:sp>
        <p:nvSpPr>
          <p:cNvPr id="9" name="Text 5"/>
          <p:cNvSpPr/>
          <p:nvPr/>
        </p:nvSpPr>
        <p:spPr>
          <a:xfrm>
            <a:off x="500063" y="3777258"/>
            <a:ext cx="2405044" cy="2971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Gerar identificação e mostrar que a MindEasy entende a dor do usuário.</a:t>
            </a:r>
            <a:endParaRPr lang="en-US" sz="674" dirty="0"/>
          </a:p>
        </p:txBody>
      </p:sp>
      <p:sp>
        <p:nvSpPr>
          <p:cNvPr id="10" name="Text 6"/>
          <p:cNvSpPr/>
          <p:nvPr/>
        </p:nvSpPr>
        <p:spPr>
          <a:xfrm>
            <a:off x="500063" y="4145831"/>
            <a:ext cx="2405044" cy="310753"/>
          </a:xfrm>
          <a:prstGeom prst="rect">
            <a:avLst/>
          </a:prstGeom>
          <a:noFill/>
          <a:ln/>
        </p:spPr>
        <p:txBody>
          <a:bodyPr wrap="square" lIns="0" tIns="85090" rIns="0" bIns="0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📍 Blog Posts humanizados, SEO para dúvidas reais, Reels no TikTok/Instagram</a:t>
            </a:r>
            <a:endParaRPr lang="en-US" sz="584" dirty="0"/>
          </a:p>
        </p:txBody>
      </p:sp>
      <p:sp>
        <p:nvSpPr>
          <p:cNvPr id="11" name="Shape 7"/>
          <p:cNvSpPr/>
          <p:nvPr/>
        </p:nvSpPr>
        <p:spPr>
          <a:xfrm>
            <a:off x="3226575" y="3214688"/>
            <a:ext cx="2690822" cy="1413346"/>
          </a:xfrm>
          <a:prstGeom prst="rect">
            <a:avLst/>
          </a:prstGeom>
          <a:solidFill>
            <a:srgbClr val="FFFFFF">
              <a:alpha val="70000"/>
            </a:srgbClr>
          </a:solidFill>
          <a:ln/>
        </p:spPr>
      </p:sp>
      <p:sp>
        <p:nvSpPr>
          <p:cNvPr id="12" name="Shape 8"/>
          <p:cNvSpPr/>
          <p:nvPr/>
        </p:nvSpPr>
        <p:spPr>
          <a:xfrm>
            <a:off x="3226575" y="3214688"/>
            <a:ext cx="2690822" cy="28575"/>
          </a:xfrm>
          <a:prstGeom prst="rect">
            <a:avLst/>
          </a:prstGeom>
          <a:solidFill>
            <a:srgbClr val="57C5B6"/>
          </a:solidFill>
          <a:ln/>
        </p:spPr>
      </p:sp>
      <p:sp>
        <p:nvSpPr>
          <p:cNvPr id="13" name="Text 9"/>
          <p:cNvSpPr/>
          <p:nvPr/>
        </p:nvSpPr>
        <p:spPr>
          <a:xfrm>
            <a:off x="3369450" y="3357563"/>
            <a:ext cx="2405072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kern="0" spc="1" dirty="0">
                <a:solidFill>
                  <a:srgbClr val="9B59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Fase 2</a:t>
            </a:r>
            <a:endParaRPr lang="en-US" sz="584" dirty="0"/>
          </a:p>
        </p:txBody>
      </p:sp>
      <p:sp>
        <p:nvSpPr>
          <p:cNvPr id="14" name="Text 10"/>
          <p:cNvSpPr/>
          <p:nvPr/>
        </p:nvSpPr>
        <p:spPr>
          <a:xfrm>
            <a:off x="3369450" y="3530798"/>
            <a:ext cx="2405072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Conversão</a:t>
            </a:r>
            <a:endParaRPr lang="en-US" sz="885" dirty="0"/>
          </a:p>
        </p:txBody>
      </p:sp>
      <p:sp>
        <p:nvSpPr>
          <p:cNvPr id="15" name="Text 11"/>
          <p:cNvSpPr/>
          <p:nvPr/>
        </p:nvSpPr>
        <p:spPr>
          <a:xfrm>
            <a:off x="3369450" y="3777258"/>
            <a:ext cx="2405072" cy="2971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Oferecer valor imediato e tangível, estabelecendo a MindEasy como solução ideal.</a:t>
            </a:r>
            <a:endParaRPr lang="en-US" sz="674" dirty="0"/>
          </a:p>
        </p:txBody>
      </p:sp>
      <p:sp>
        <p:nvSpPr>
          <p:cNvPr id="16" name="Text 12"/>
          <p:cNvSpPr/>
          <p:nvPr/>
        </p:nvSpPr>
        <p:spPr>
          <a:xfrm>
            <a:off x="3369450" y="4145831"/>
            <a:ext cx="2405072" cy="310753"/>
          </a:xfrm>
          <a:prstGeom prst="rect">
            <a:avLst/>
          </a:prstGeom>
          <a:noFill/>
          <a:ln/>
        </p:spPr>
        <p:txBody>
          <a:bodyPr wrap="square" lIns="0" tIns="85090" rIns="0" bIns="0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📍 E-books gratuitos, Landing Pages com depoimentos, Call-to-Actions estratégicos</a:t>
            </a:r>
            <a:endParaRPr lang="en-US" sz="584" dirty="0"/>
          </a:p>
        </p:txBody>
      </p:sp>
      <p:sp>
        <p:nvSpPr>
          <p:cNvPr id="17" name="Shape 13"/>
          <p:cNvSpPr/>
          <p:nvPr/>
        </p:nvSpPr>
        <p:spPr>
          <a:xfrm>
            <a:off x="6095991" y="3214688"/>
            <a:ext cx="2690794" cy="1413346"/>
          </a:xfrm>
          <a:prstGeom prst="rect">
            <a:avLst/>
          </a:prstGeom>
          <a:solidFill>
            <a:srgbClr val="FFFFFF">
              <a:alpha val="70000"/>
            </a:srgbClr>
          </a:solidFill>
          <a:ln/>
        </p:spPr>
      </p:sp>
      <p:sp>
        <p:nvSpPr>
          <p:cNvPr id="18" name="Shape 14"/>
          <p:cNvSpPr/>
          <p:nvPr/>
        </p:nvSpPr>
        <p:spPr>
          <a:xfrm>
            <a:off x="6095991" y="3214688"/>
            <a:ext cx="2690794" cy="28575"/>
          </a:xfrm>
          <a:prstGeom prst="rect">
            <a:avLst/>
          </a:prstGeom>
          <a:solidFill>
            <a:srgbClr val="57C5B6"/>
          </a:solidFill>
          <a:ln/>
        </p:spPr>
      </p:sp>
      <p:sp>
        <p:nvSpPr>
          <p:cNvPr id="19" name="Text 15"/>
          <p:cNvSpPr/>
          <p:nvPr/>
        </p:nvSpPr>
        <p:spPr>
          <a:xfrm>
            <a:off x="6238866" y="3357563"/>
            <a:ext cx="2405044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kern="0" spc="1" dirty="0">
                <a:solidFill>
                  <a:srgbClr val="9B59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Fase 3</a:t>
            </a:r>
            <a:endParaRPr lang="en-US" sz="584" dirty="0"/>
          </a:p>
        </p:txBody>
      </p:sp>
      <p:sp>
        <p:nvSpPr>
          <p:cNvPr id="20" name="Text 16"/>
          <p:cNvSpPr/>
          <p:nvPr/>
        </p:nvSpPr>
        <p:spPr>
          <a:xfrm>
            <a:off x="6238866" y="3530798"/>
            <a:ext cx="2405044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Encantamento</a:t>
            </a:r>
            <a:endParaRPr lang="en-US" sz="885" dirty="0"/>
          </a:p>
        </p:txBody>
      </p:sp>
      <p:sp>
        <p:nvSpPr>
          <p:cNvPr id="21" name="Text 17"/>
          <p:cNvSpPr/>
          <p:nvPr/>
        </p:nvSpPr>
        <p:spPr>
          <a:xfrm>
            <a:off x="6238866" y="3777258"/>
            <a:ext cx="2405044" cy="2971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Transformar cliente em defensor da marca, reforçando o valor contínuo.</a:t>
            </a:r>
            <a:endParaRPr lang="en-US" sz="674" dirty="0"/>
          </a:p>
        </p:txBody>
      </p:sp>
      <p:sp>
        <p:nvSpPr>
          <p:cNvPr id="22" name="Text 18"/>
          <p:cNvSpPr/>
          <p:nvPr/>
        </p:nvSpPr>
        <p:spPr>
          <a:xfrm>
            <a:off x="6238866" y="4145831"/>
            <a:ext cx="2405044" cy="310753"/>
          </a:xfrm>
          <a:prstGeom prst="rect">
            <a:avLst/>
          </a:prstGeom>
          <a:noFill/>
          <a:ln/>
        </p:spPr>
        <p:txBody>
          <a:bodyPr wrap="square" lIns="0" tIns="85090" rIns="0" bIns="0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📍 E-mail personalizado, Programa de Indicação, Suporte in-app de qualidade</a:t>
            </a:r>
            <a:endParaRPr lang="en-US" sz="584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2925" y="357188"/>
            <a:ext cx="4939373" cy="3771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226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Storytelling Transmídia</a:t>
            </a:r>
            <a:endParaRPr lang="en-US" sz="2226" dirty="0"/>
          </a:p>
        </p:txBody>
      </p:sp>
      <p:sp>
        <p:nvSpPr>
          <p:cNvPr id="4" name="Text 1"/>
          <p:cNvSpPr/>
          <p:nvPr/>
        </p:nvSpPr>
        <p:spPr>
          <a:xfrm>
            <a:off x="542925" y="791505"/>
            <a:ext cx="4939373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Adaptamos a mensagem para o contexto de cada plataforma, mantendo a narrativa central.</a:t>
            </a:r>
            <a:endParaRPr lang="en-US" sz="834" dirty="0"/>
          </a:p>
        </p:txBody>
      </p:sp>
      <p:sp>
        <p:nvSpPr>
          <p:cNvPr id="5" name="Shape 2"/>
          <p:cNvSpPr/>
          <p:nvPr/>
        </p:nvSpPr>
        <p:spPr>
          <a:xfrm>
            <a:off x="357188" y="1463018"/>
            <a:ext cx="2000250" cy="2033401"/>
          </a:xfrm>
          <a:prstGeom prst="rect">
            <a:avLst/>
          </a:prstGeom>
          <a:solidFill>
            <a:srgbClr val="FFFFFF">
              <a:alpha val="65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357188" y="1463018"/>
            <a:ext cx="2000250" cy="35719"/>
          </a:xfrm>
          <a:prstGeom prst="rect">
            <a:avLst/>
          </a:prstGeom>
          <a:solidFill>
            <a:srgbClr val="57C5B6"/>
          </a:solidFill>
          <a:ln/>
        </p:spPr>
      </p:sp>
      <p:sp>
        <p:nvSpPr>
          <p:cNvPr id="7" name="Text 4"/>
          <p:cNvSpPr/>
          <p:nvPr/>
        </p:nvSpPr>
        <p:spPr>
          <a:xfrm>
            <a:off x="528638" y="1634468"/>
            <a:ext cx="165735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🎬</a:t>
            </a:r>
            <a:endParaRPr lang="en-US" sz="1050" dirty="0"/>
          </a:p>
        </p:txBody>
      </p:sp>
      <p:sp>
        <p:nvSpPr>
          <p:cNvPr id="8" name="Text 5"/>
          <p:cNvSpPr/>
          <p:nvPr/>
        </p:nvSpPr>
        <p:spPr>
          <a:xfrm>
            <a:off x="528638" y="1943435"/>
            <a:ext cx="165735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Landing Page</a:t>
            </a:r>
            <a:endParaRPr lang="en-US" sz="784" dirty="0"/>
          </a:p>
        </p:txBody>
      </p:sp>
      <p:sp>
        <p:nvSpPr>
          <p:cNvPr id="9" name="Text 6"/>
          <p:cNvSpPr/>
          <p:nvPr/>
        </p:nvSpPr>
        <p:spPr>
          <a:xfrm>
            <a:off x="528638" y="2213111"/>
            <a:ext cx="165735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9B59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Vídeo Manifesto (90s)</a:t>
            </a:r>
            <a:endParaRPr lang="en-US" sz="683" dirty="0"/>
          </a:p>
        </p:txBody>
      </p:sp>
      <p:sp>
        <p:nvSpPr>
          <p:cNvPr id="10" name="Text 7"/>
          <p:cNvSpPr/>
          <p:nvPr/>
        </p:nvSpPr>
        <p:spPr>
          <a:xfrm>
            <a:off x="528638" y="2491718"/>
            <a:ext cx="1657350" cy="538572"/>
          </a:xfrm>
          <a:prstGeom prst="rect">
            <a:avLst/>
          </a:prstGeom>
          <a:noFill/>
          <a:ln/>
        </p:spPr>
        <p:txBody>
          <a:bodyPr wrap="square" lIns="0" tIns="102108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Apresentar a proposta de valor e o propósito de forma clara e emocional. Foco na facilidade de acesso.</a:t>
            </a:r>
            <a:endParaRPr lang="en-US" sz="674" dirty="0"/>
          </a:p>
        </p:txBody>
      </p:sp>
      <p:sp>
        <p:nvSpPr>
          <p:cNvPr id="11" name="Text 8"/>
          <p:cNvSpPr/>
          <p:nvPr/>
        </p:nvSpPr>
        <p:spPr>
          <a:xfrm>
            <a:off x="528638" y="3173164"/>
            <a:ext cx="1657350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i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Tom: Acolhedor e direto</a:t>
            </a:r>
            <a:endParaRPr lang="en-US" sz="584" dirty="0"/>
          </a:p>
        </p:txBody>
      </p:sp>
      <p:sp>
        <p:nvSpPr>
          <p:cNvPr id="12" name="Shape 9"/>
          <p:cNvSpPr/>
          <p:nvPr/>
        </p:nvSpPr>
        <p:spPr>
          <a:xfrm>
            <a:off x="2500313" y="1463018"/>
            <a:ext cx="2000250" cy="2033401"/>
          </a:xfrm>
          <a:prstGeom prst="rect">
            <a:avLst/>
          </a:prstGeom>
          <a:solidFill>
            <a:srgbClr val="FFFFFF">
              <a:alpha val="65000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2500313" y="1463018"/>
            <a:ext cx="2000250" cy="35719"/>
          </a:xfrm>
          <a:prstGeom prst="rect">
            <a:avLst/>
          </a:prstGeom>
          <a:solidFill>
            <a:srgbClr val="9B59B6"/>
          </a:solidFill>
          <a:ln/>
        </p:spPr>
      </p:sp>
      <p:sp>
        <p:nvSpPr>
          <p:cNvPr id="14" name="Text 11"/>
          <p:cNvSpPr/>
          <p:nvPr/>
        </p:nvSpPr>
        <p:spPr>
          <a:xfrm>
            <a:off x="2671763" y="1634468"/>
            <a:ext cx="165735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📱</a:t>
            </a:r>
            <a:endParaRPr lang="en-US" sz="1050" dirty="0"/>
          </a:p>
        </p:txBody>
      </p:sp>
      <p:sp>
        <p:nvSpPr>
          <p:cNvPr id="15" name="Text 12"/>
          <p:cNvSpPr/>
          <p:nvPr/>
        </p:nvSpPr>
        <p:spPr>
          <a:xfrm>
            <a:off x="2671763" y="1943435"/>
            <a:ext cx="165735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Instagram/TikTok</a:t>
            </a:r>
            <a:endParaRPr lang="en-US" sz="784" dirty="0"/>
          </a:p>
        </p:txBody>
      </p:sp>
      <p:sp>
        <p:nvSpPr>
          <p:cNvPr id="16" name="Text 13"/>
          <p:cNvSpPr/>
          <p:nvPr/>
        </p:nvSpPr>
        <p:spPr>
          <a:xfrm>
            <a:off x="2671763" y="2213111"/>
            <a:ext cx="165735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9B59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Série "O Diário"</a:t>
            </a:r>
            <a:endParaRPr lang="en-US" sz="683" dirty="0"/>
          </a:p>
        </p:txBody>
      </p:sp>
      <p:sp>
        <p:nvSpPr>
          <p:cNvPr id="17" name="Text 14"/>
          <p:cNvSpPr/>
          <p:nvPr/>
        </p:nvSpPr>
        <p:spPr>
          <a:xfrm>
            <a:off x="2671763" y="2491718"/>
            <a:ext cx="1657350" cy="538572"/>
          </a:xfrm>
          <a:prstGeom prst="rect">
            <a:avLst/>
          </a:prstGeom>
          <a:noFill/>
          <a:ln/>
        </p:spPr>
        <p:txBody>
          <a:bodyPr wrap="square" lIns="0" tIns="102108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Vídeos curtos que dramatizam dilemas reais do público com leveza e humor. Desmistificação da terapia.</a:t>
            </a:r>
            <a:endParaRPr lang="en-US" sz="674" dirty="0"/>
          </a:p>
        </p:txBody>
      </p:sp>
      <p:sp>
        <p:nvSpPr>
          <p:cNvPr id="18" name="Text 15"/>
          <p:cNvSpPr/>
          <p:nvPr/>
        </p:nvSpPr>
        <p:spPr>
          <a:xfrm>
            <a:off x="2671763" y="3173164"/>
            <a:ext cx="1657350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i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Tom: Empático e divertido</a:t>
            </a:r>
            <a:endParaRPr lang="en-US" sz="584" dirty="0"/>
          </a:p>
        </p:txBody>
      </p:sp>
      <p:sp>
        <p:nvSpPr>
          <p:cNvPr id="19" name="Shape 16"/>
          <p:cNvSpPr/>
          <p:nvPr/>
        </p:nvSpPr>
        <p:spPr>
          <a:xfrm>
            <a:off x="4643438" y="1463018"/>
            <a:ext cx="2000250" cy="2033401"/>
          </a:xfrm>
          <a:prstGeom prst="rect">
            <a:avLst/>
          </a:prstGeom>
          <a:solidFill>
            <a:srgbClr val="FFFFFF">
              <a:alpha val="65000"/>
            </a:srgbClr>
          </a:solidFill>
          <a:ln/>
        </p:spPr>
      </p:sp>
      <p:sp>
        <p:nvSpPr>
          <p:cNvPr id="20" name="Shape 17"/>
          <p:cNvSpPr/>
          <p:nvPr/>
        </p:nvSpPr>
        <p:spPr>
          <a:xfrm>
            <a:off x="4643438" y="1463018"/>
            <a:ext cx="2000250" cy="35719"/>
          </a:xfrm>
          <a:prstGeom prst="rect">
            <a:avLst/>
          </a:prstGeom>
          <a:solidFill>
            <a:srgbClr val="1A5F7A"/>
          </a:solidFill>
          <a:ln/>
        </p:spPr>
      </p:sp>
      <p:sp>
        <p:nvSpPr>
          <p:cNvPr id="21" name="Text 18"/>
          <p:cNvSpPr/>
          <p:nvPr/>
        </p:nvSpPr>
        <p:spPr>
          <a:xfrm>
            <a:off x="4814888" y="1634468"/>
            <a:ext cx="165735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💼</a:t>
            </a:r>
            <a:endParaRPr lang="en-US" sz="1050" dirty="0"/>
          </a:p>
        </p:txBody>
      </p:sp>
      <p:sp>
        <p:nvSpPr>
          <p:cNvPr id="22" name="Text 19"/>
          <p:cNvSpPr/>
          <p:nvPr/>
        </p:nvSpPr>
        <p:spPr>
          <a:xfrm>
            <a:off x="4814888" y="1943435"/>
            <a:ext cx="165735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LinkedIn (B2B)</a:t>
            </a:r>
            <a:endParaRPr lang="en-US" sz="784" dirty="0"/>
          </a:p>
        </p:txBody>
      </p:sp>
      <p:sp>
        <p:nvSpPr>
          <p:cNvPr id="23" name="Text 20"/>
          <p:cNvSpPr/>
          <p:nvPr/>
        </p:nvSpPr>
        <p:spPr>
          <a:xfrm>
            <a:off x="4814888" y="2213111"/>
            <a:ext cx="165735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9B59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Artigos "Cultura do Cuidado"</a:t>
            </a:r>
            <a:endParaRPr lang="en-US" sz="683" dirty="0"/>
          </a:p>
        </p:txBody>
      </p:sp>
      <p:sp>
        <p:nvSpPr>
          <p:cNvPr id="24" name="Text 21"/>
          <p:cNvSpPr/>
          <p:nvPr/>
        </p:nvSpPr>
        <p:spPr>
          <a:xfrm>
            <a:off x="4814888" y="2491718"/>
            <a:ext cx="1657350" cy="538572"/>
          </a:xfrm>
          <a:prstGeom prst="rect">
            <a:avLst/>
          </a:prstGeom>
          <a:noFill/>
          <a:ln/>
        </p:spPr>
        <p:txBody>
          <a:bodyPr wrap="square" lIns="0" tIns="102108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Conteúdo focado em líderes e RHs. Posicionamento como parceira na construção de ambientes saudáveis.</a:t>
            </a:r>
            <a:endParaRPr lang="en-US" sz="674" dirty="0"/>
          </a:p>
        </p:txBody>
      </p:sp>
      <p:sp>
        <p:nvSpPr>
          <p:cNvPr id="25" name="Text 22"/>
          <p:cNvSpPr/>
          <p:nvPr/>
        </p:nvSpPr>
        <p:spPr>
          <a:xfrm>
            <a:off x="4814888" y="3173164"/>
            <a:ext cx="1657350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i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Tom: Profissional e baseado em dados</a:t>
            </a:r>
            <a:endParaRPr lang="en-US" sz="584" dirty="0"/>
          </a:p>
        </p:txBody>
      </p:sp>
      <p:sp>
        <p:nvSpPr>
          <p:cNvPr id="26" name="Shape 23"/>
          <p:cNvSpPr/>
          <p:nvPr/>
        </p:nvSpPr>
        <p:spPr>
          <a:xfrm>
            <a:off x="6786563" y="1463018"/>
            <a:ext cx="2000250" cy="2033401"/>
          </a:xfrm>
          <a:prstGeom prst="rect">
            <a:avLst/>
          </a:prstGeom>
          <a:solidFill>
            <a:srgbClr val="FFFFFF">
              <a:alpha val="65000"/>
            </a:srgbClr>
          </a:solidFill>
          <a:ln/>
        </p:spPr>
      </p:sp>
      <p:sp>
        <p:nvSpPr>
          <p:cNvPr id="27" name="Shape 24"/>
          <p:cNvSpPr/>
          <p:nvPr/>
        </p:nvSpPr>
        <p:spPr>
          <a:xfrm>
            <a:off x="6786563" y="1463018"/>
            <a:ext cx="2000250" cy="35719"/>
          </a:xfrm>
          <a:prstGeom prst="rect">
            <a:avLst/>
          </a:prstGeom>
          <a:solidFill>
            <a:srgbClr val="57C5B6"/>
          </a:solidFill>
          <a:ln/>
        </p:spPr>
      </p:sp>
      <p:sp>
        <p:nvSpPr>
          <p:cNvPr id="28" name="Text 25"/>
          <p:cNvSpPr/>
          <p:nvPr/>
        </p:nvSpPr>
        <p:spPr>
          <a:xfrm>
            <a:off x="6958013" y="1634468"/>
            <a:ext cx="165735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0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✉️</a:t>
            </a:r>
            <a:endParaRPr lang="en-US" sz="1050" dirty="0"/>
          </a:p>
        </p:txBody>
      </p:sp>
      <p:sp>
        <p:nvSpPr>
          <p:cNvPr id="29" name="Text 26"/>
          <p:cNvSpPr/>
          <p:nvPr/>
        </p:nvSpPr>
        <p:spPr>
          <a:xfrm>
            <a:off x="6958013" y="1943435"/>
            <a:ext cx="165735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E-mail Marketing</a:t>
            </a:r>
            <a:endParaRPr lang="en-US" sz="784" dirty="0"/>
          </a:p>
        </p:txBody>
      </p:sp>
      <p:sp>
        <p:nvSpPr>
          <p:cNvPr id="30" name="Text 27"/>
          <p:cNvSpPr/>
          <p:nvPr/>
        </p:nvSpPr>
        <p:spPr>
          <a:xfrm>
            <a:off x="6958013" y="2213111"/>
            <a:ext cx="165735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9B59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"Sua Dose Semanal"</a:t>
            </a:r>
            <a:endParaRPr lang="en-US" sz="683" dirty="0"/>
          </a:p>
        </p:txBody>
      </p:sp>
      <p:sp>
        <p:nvSpPr>
          <p:cNvPr id="31" name="Text 28"/>
          <p:cNvSpPr/>
          <p:nvPr/>
        </p:nvSpPr>
        <p:spPr>
          <a:xfrm>
            <a:off x="6958013" y="2491718"/>
            <a:ext cx="1657350" cy="538572"/>
          </a:xfrm>
          <a:prstGeom prst="rect">
            <a:avLst/>
          </a:prstGeom>
          <a:noFill/>
          <a:ln/>
        </p:spPr>
        <p:txBody>
          <a:bodyPr wrap="square" lIns="0" tIns="102108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Textos em primeira pessoa como de um amigo. Oferecendo suporte e incentivando uso do app.</a:t>
            </a:r>
            <a:endParaRPr lang="en-US" sz="674" dirty="0"/>
          </a:p>
        </p:txBody>
      </p:sp>
      <p:sp>
        <p:nvSpPr>
          <p:cNvPr id="32" name="Text 29"/>
          <p:cNvSpPr/>
          <p:nvPr/>
        </p:nvSpPr>
        <p:spPr>
          <a:xfrm>
            <a:off x="6958013" y="3173164"/>
            <a:ext cx="1657350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i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Tom: Íntimo e motivacional</a:t>
            </a:r>
            <a:endParaRPr lang="en-US" sz="58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07751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2925" y="357188"/>
            <a:ext cx="7289527" cy="3771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226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Influenciadores: Amplificando a Autenticidade</a:t>
            </a:r>
            <a:endParaRPr lang="en-US" sz="2226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0438" y="1178719"/>
            <a:ext cx="2143125" cy="142875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357188" y="2821781"/>
            <a:ext cx="2714625" cy="2252765"/>
          </a:xfrm>
          <a:prstGeom prst="rect">
            <a:avLst/>
          </a:prstGeom>
          <a:solidFill>
            <a:srgbClr val="FFFFFF">
              <a:alpha val="80000"/>
            </a:srgbClr>
          </a:solidFill>
          <a:ln/>
        </p:spPr>
      </p:sp>
      <p:sp>
        <p:nvSpPr>
          <p:cNvPr id="6" name="Shape 2"/>
          <p:cNvSpPr/>
          <p:nvPr/>
        </p:nvSpPr>
        <p:spPr>
          <a:xfrm>
            <a:off x="357188" y="2821781"/>
            <a:ext cx="35719" cy="2252765"/>
          </a:xfrm>
          <a:prstGeom prst="rect">
            <a:avLst/>
          </a:prstGeom>
          <a:solidFill>
            <a:srgbClr val="1A5F7A"/>
          </a:solidFill>
          <a:ln/>
        </p:spPr>
      </p:sp>
      <p:sp>
        <p:nvSpPr>
          <p:cNvPr id="7" name="Text 3"/>
          <p:cNvSpPr/>
          <p:nvPr/>
        </p:nvSpPr>
        <p:spPr>
          <a:xfrm>
            <a:off x="528638" y="2993231"/>
            <a:ext cx="2371725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Perfil 1</a:t>
            </a:r>
            <a:endParaRPr lang="en-US" sz="584" dirty="0"/>
          </a:p>
        </p:txBody>
      </p:sp>
      <p:sp>
        <p:nvSpPr>
          <p:cNvPr id="8" name="Text 4"/>
          <p:cNvSpPr/>
          <p:nvPr/>
        </p:nvSpPr>
        <p:spPr>
          <a:xfrm>
            <a:off x="528638" y="3195042"/>
            <a:ext cx="237172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Psicólogo(a) de Carreira</a:t>
            </a:r>
            <a:endParaRPr lang="en-US" sz="784" dirty="0"/>
          </a:p>
        </p:txBody>
      </p:sp>
      <p:sp>
        <p:nvSpPr>
          <p:cNvPr id="9" name="Text 5"/>
          <p:cNvSpPr/>
          <p:nvPr/>
        </p:nvSpPr>
        <p:spPr>
          <a:xfrm>
            <a:off x="528638" y="3464719"/>
            <a:ext cx="2371725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📍 LinkedIn, Instagram</a:t>
            </a:r>
            <a:endParaRPr lang="en-US" sz="634" dirty="0"/>
          </a:p>
        </p:txBody>
      </p:sp>
      <p:sp>
        <p:nvSpPr>
          <p:cNvPr id="10" name="Shape 6"/>
          <p:cNvSpPr/>
          <p:nvPr/>
        </p:nvSpPr>
        <p:spPr>
          <a:xfrm>
            <a:off x="528638" y="3734395"/>
            <a:ext cx="2371725" cy="528638"/>
          </a:xfrm>
          <a:prstGeom prst="rect">
            <a:avLst/>
          </a:prstGeom>
          <a:solidFill>
            <a:srgbClr val="9B59B6">
              <a:alpha val="8000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528638" y="3734395"/>
            <a:ext cx="2371725" cy="528638"/>
          </a:xfrm>
          <a:prstGeom prst="rect">
            <a:avLst/>
          </a:prstGeom>
          <a:noFill/>
          <a:ln/>
        </p:spPr>
        <p:txBody>
          <a:bodyPr wrap="square" lIns="85090" tIns="85090" rIns="85090" bIns="8509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Justificativa:</a:t>
            </a:r>
            <a:r>
              <a:rPr lang="en-US" sz="62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Autoridade e credibilidade. Ideal para endossar a confiabilidade dos psicólogos da plataforma.</a:t>
            </a:r>
            <a:endParaRPr lang="en-US" sz="584" dirty="0"/>
          </a:p>
        </p:txBody>
      </p:sp>
      <p:sp>
        <p:nvSpPr>
          <p:cNvPr id="12" name="Text 8"/>
          <p:cNvSpPr/>
          <p:nvPr/>
        </p:nvSpPr>
        <p:spPr>
          <a:xfrm>
            <a:off x="528638" y="4463058"/>
            <a:ext cx="2371725" cy="13715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58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Estratégia:</a:t>
            </a:r>
            <a:endParaRPr lang="en-US" sz="584" dirty="0"/>
          </a:p>
        </p:txBody>
      </p:sp>
      <p:sp>
        <p:nvSpPr>
          <p:cNvPr id="13" name="Text 9"/>
          <p:cNvSpPr/>
          <p:nvPr/>
        </p:nvSpPr>
        <p:spPr>
          <a:xfrm>
            <a:off x="528638" y="4637717"/>
            <a:ext cx="2192517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2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Lives sobre "Como a terapia impulsiona sua carreira" e</a:t>
            </a:r>
            <a:endParaRPr lang="en-US" sz="621" dirty="0"/>
          </a:p>
        </p:txBody>
      </p:sp>
      <p:sp>
        <p:nvSpPr>
          <p:cNvPr id="14" name="Text 10"/>
          <p:cNvSpPr/>
          <p:nvPr/>
        </p:nvSpPr>
        <p:spPr>
          <a:xfrm>
            <a:off x="528638" y="4774871"/>
            <a:ext cx="1841553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2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posts desmistificando o processo terapêutico.</a:t>
            </a:r>
            <a:endParaRPr lang="en-US" sz="621" dirty="0"/>
          </a:p>
        </p:txBody>
      </p:sp>
      <p:sp>
        <p:nvSpPr>
          <p:cNvPr id="15" name="Shape 11"/>
          <p:cNvSpPr/>
          <p:nvPr/>
        </p:nvSpPr>
        <p:spPr>
          <a:xfrm>
            <a:off x="3214688" y="2821781"/>
            <a:ext cx="2714625" cy="2252765"/>
          </a:xfrm>
          <a:prstGeom prst="rect">
            <a:avLst/>
          </a:prstGeom>
          <a:solidFill>
            <a:srgbClr val="FFFFFF">
              <a:alpha val="80000"/>
            </a:srgbClr>
          </a:solidFill>
          <a:ln/>
        </p:spPr>
      </p:sp>
      <p:sp>
        <p:nvSpPr>
          <p:cNvPr id="16" name="Shape 12"/>
          <p:cNvSpPr/>
          <p:nvPr/>
        </p:nvSpPr>
        <p:spPr>
          <a:xfrm>
            <a:off x="3214688" y="2821781"/>
            <a:ext cx="35719" cy="2252765"/>
          </a:xfrm>
          <a:prstGeom prst="rect">
            <a:avLst/>
          </a:prstGeom>
          <a:solidFill>
            <a:srgbClr val="57C5B6"/>
          </a:solidFill>
          <a:ln/>
        </p:spPr>
      </p:sp>
      <p:sp>
        <p:nvSpPr>
          <p:cNvPr id="17" name="Text 13"/>
          <p:cNvSpPr/>
          <p:nvPr/>
        </p:nvSpPr>
        <p:spPr>
          <a:xfrm>
            <a:off x="3386138" y="2993231"/>
            <a:ext cx="2371725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Perfil 2</a:t>
            </a:r>
            <a:endParaRPr lang="en-US" sz="584" dirty="0"/>
          </a:p>
        </p:txBody>
      </p:sp>
      <p:sp>
        <p:nvSpPr>
          <p:cNvPr id="18" name="Text 14"/>
          <p:cNvSpPr/>
          <p:nvPr/>
        </p:nvSpPr>
        <p:spPr>
          <a:xfrm>
            <a:off x="3386138" y="3195042"/>
            <a:ext cx="237172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Criador de Conteúdo/Humor</a:t>
            </a:r>
            <a:endParaRPr lang="en-US" sz="784" dirty="0"/>
          </a:p>
        </p:txBody>
      </p:sp>
      <p:sp>
        <p:nvSpPr>
          <p:cNvPr id="19" name="Text 15"/>
          <p:cNvSpPr/>
          <p:nvPr/>
        </p:nvSpPr>
        <p:spPr>
          <a:xfrm>
            <a:off x="3386138" y="3464719"/>
            <a:ext cx="2371725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📍 TikTok, Instagram</a:t>
            </a:r>
            <a:endParaRPr lang="en-US" sz="634" dirty="0"/>
          </a:p>
        </p:txBody>
      </p:sp>
      <p:sp>
        <p:nvSpPr>
          <p:cNvPr id="20" name="Shape 16"/>
          <p:cNvSpPr/>
          <p:nvPr/>
        </p:nvSpPr>
        <p:spPr>
          <a:xfrm>
            <a:off x="3386138" y="3734395"/>
            <a:ext cx="2371725" cy="400050"/>
          </a:xfrm>
          <a:prstGeom prst="rect">
            <a:avLst/>
          </a:prstGeom>
          <a:solidFill>
            <a:srgbClr val="9B59B6">
              <a:alpha val="8000"/>
            </a:srgbClr>
          </a:solidFill>
          <a:ln/>
        </p:spPr>
      </p:sp>
      <p:sp>
        <p:nvSpPr>
          <p:cNvPr id="21" name="Text 17"/>
          <p:cNvSpPr/>
          <p:nvPr/>
        </p:nvSpPr>
        <p:spPr>
          <a:xfrm>
            <a:off x="3386138" y="3734395"/>
            <a:ext cx="2371725" cy="400050"/>
          </a:xfrm>
          <a:prstGeom prst="rect">
            <a:avLst/>
          </a:prstGeom>
          <a:noFill/>
          <a:ln/>
        </p:spPr>
        <p:txBody>
          <a:bodyPr wrap="square" lIns="85090" tIns="85090" rIns="85090" bIns="8509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Justificativa:</a:t>
            </a:r>
            <a:r>
              <a:rPr lang="en-US" sz="62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Alto alcance e capacidade de tornar o tema leve e acessível ao público jovem.</a:t>
            </a:r>
            <a:endParaRPr lang="en-US" sz="584" dirty="0"/>
          </a:p>
        </p:txBody>
      </p:sp>
      <p:sp>
        <p:nvSpPr>
          <p:cNvPr id="22" name="Text 18"/>
          <p:cNvSpPr/>
          <p:nvPr/>
        </p:nvSpPr>
        <p:spPr>
          <a:xfrm>
            <a:off x="3386138" y="4334470"/>
            <a:ext cx="2371725" cy="13715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58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Estratégia:</a:t>
            </a:r>
            <a:endParaRPr lang="en-US" sz="584" dirty="0"/>
          </a:p>
        </p:txBody>
      </p:sp>
      <p:sp>
        <p:nvSpPr>
          <p:cNvPr id="23" name="Text 19"/>
          <p:cNvSpPr/>
          <p:nvPr/>
        </p:nvSpPr>
        <p:spPr>
          <a:xfrm>
            <a:off x="3386138" y="4509129"/>
            <a:ext cx="2041299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2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Desafios de check-in de humor, vídeos de rotina de</a:t>
            </a:r>
            <a:endParaRPr lang="en-US" sz="621" dirty="0"/>
          </a:p>
        </p:txBody>
      </p:sp>
      <p:sp>
        <p:nvSpPr>
          <p:cNvPr id="24" name="Text 20"/>
          <p:cNvSpPr/>
          <p:nvPr/>
        </p:nvSpPr>
        <p:spPr>
          <a:xfrm>
            <a:off x="3386138" y="4646284"/>
            <a:ext cx="2266662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2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autocuidado e reviews honestos sobre facilidade de uso.</a:t>
            </a:r>
            <a:endParaRPr lang="en-US" sz="621" dirty="0"/>
          </a:p>
        </p:txBody>
      </p:sp>
      <p:sp>
        <p:nvSpPr>
          <p:cNvPr id="25" name="Shape 21"/>
          <p:cNvSpPr/>
          <p:nvPr/>
        </p:nvSpPr>
        <p:spPr>
          <a:xfrm>
            <a:off x="6072188" y="2821781"/>
            <a:ext cx="2714625" cy="2252765"/>
          </a:xfrm>
          <a:prstGeom prst="rect">
            <a:avLst/>
          </a:prstGeom>
          <a:solidFill>
            <a:srgbClr val="FFFFFF">
              <a:alpha val="80000"/>
            </a:srgbClr>
          </a:solidFill>
          <a:ln/>
        </p:spPr>
      </p:sp>
      <p:sp>
        <p:nvSpPr>
          <p:cNvPr id="26" name="Shape 22"/>
          <p:cNvSpPr/>
          <p:nvPr/>
        </p:nvSpPr>
        <p:spPr>
          <a:xfrm>
            <a:off x="6072188" y="2821781"/>
            <a:ext cx="35719" cy="2252765"/>
          </a:xfrm>
          <a:prstGeom prst="rect">
            <a:avLst/>
          </a:prstGeom>
          <a:solidFill>
            <a:srgbClr val="9B59B6"/>
          </a:solidFill>
          <a:ln/>
        </p:spPr>
      </p:sp>
      <p:sp>
        <p:nvSpPr>
          <p:cNvPr id="27" name="Text 23"/>
          <p:cNvSpPr/>
          <p:nvPr/>
        </p:nvSpPr>
        <p:spPr>
          <a:xfrm>
            <a:off x="6243638" y="2993231"/>
            <a:ext cx="2371725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Perfil 3</a:t>
            </a:r>
            <a:endParaRPr lang="en-US" sz="584" dirty="0"/>
          </a:p>
        </p:txBody>
      </p:sp>
      <p:sp>
        <p:nvSpPr>
          <p:cNvPr id="28" name="Text 24"/>
          <p:cNvSpPr/>
          <p:nvPr/>
        </p:nvSpPr>
        <p:spPr>
          <a:xfrm>
            <a:off x="6243638" y="3195042"/>
            <a:ext cx="237172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Especialista em Bem-Estar</a:t>
            </a:r>
            <a:endParaRPr lang="en-US" sz="784" dirty="0"/>
          </a:p>
        </p:txBody>
      </p:sp>
      <p:sp>
        <p:nvSpPr>
          <p:cNvPr id="29" name="Text 25"/>
          <p:cNvSpPr/>
          <p:nvPr/>
        </p:nvSpPr>
        <p:spPr>
          <a:xfrm>
            <a:off x="6243638" y="3464719"/>
            <a:ext cx="2371725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📍 Instagram, YouTube</a:t>
            </a:r>
            <a:endParaRPr lang="en-US" sz="634" dirty="0"/>
          </a:p>
        </p:txBody>
      </p:sp>
      <p:sp>
        <p:nvSpPr>
          <p:cNvPr id="30" name="Shape 26"/>
          <p:cNvSpPr/>
          <p:nvPr/>
        </p:nvSpPr>
        <p:spPr>
          <a:xfrm>
            <a:off x="6243638" y="3734395"/>
            <a:ext cx="2371725" cy="400050"/>
          </a:xfrm>
          <a:prstGeom prst="rect">
            <a:avLst/>
          </a:prstGeom>
          <a:solidFill>
            <a:srgbClr val="9B59B6">
              <a:alpha val="8000"/>
            </a:srgbClr>
          </a:solidFill>
          <a:ln/>
        </p:spPr>
      </p:sp>
      <p:sp>
        <p:nvSpPr>
          <p:cNvPr id="31" name="Text 27"/>
          <p:cNvSpPr/>
          <p:nvPr/>
        </p:nvSpPr>
        <p:spPr>
          <a:xfrm>
            <a:off x="6243638" y="3734395"/>
            <a:ext cx="2371725" cy="400050"/>
          </a:xfrm>
          <a:prstGeom prst="rect">
            <a:avLst/>
          </a:prstGeom>
          <a:noFill/>
          <a:ln/>
        </p:spPr>
        <p:txBody>
          <a:bodyPr wrap="square" lIns="85090" tIns="85090" rIns="85090" bIns="8509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Justificativa:</a:t>
            </a:r>
            <a:r>
              <a:rPr lang="en-US" sz="62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Conexão direta com conteúdo de exercícios guiados e autoconhecimento.</a:t>
            </a:r>
            <a:endParaRPr lang="en-US" sz="584" dirty="0"/>
          </a:p>
        </p:txBody>
      </p:sp>
      <p:sp>
        <p:nvSpPr>
          <p:cNvPr id="32" name="Text 28"/>
          <p:cNvSpPr/>
          <p:nvPr/>
        </p:nvSpPr>
        <p:spPr>
          <a:xfrm>
            <a:off x="6243638" y="4334470"/>
            <a:ext cx="2371725" cy="13715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58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Estratégia:</a:t>
            </a:r>
            <a:endParaRPr lang="en-US" sz="584" dirty="0"/>
          </a:p>
        </p:txBody>
      </p:sp>
      <p:sp>
        <p:nvSpPr>
          <p:cNvPr id="33" name="Text 29"/>
          <p:cNvSpPr/>
          <p:nvPr/>
        </p:nvSpPr>
        <p:spPr>
          <a:xfrm>
            <a:off x="6243638" y="4509129"/>
            <a:ext cx="2224999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2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Tutoriais sobre meditação e relaxamento, depoimentos</a:t>
            </a:r>
            <a:endParaRPr lang="en-US" sz="621" dirty="0"/>
          </a:p>
        </p:txBody>
      </p:sp>
      <p:sp>
        <p:nvSpPr>
          <p:cNvPr id="34" name="Text 30"/>
          <p:cNvSpPr/>
          <p:nvPr/>
        </p:nvSpPr>
        <p:spPr>
          <a:xfrm>
            <a:off x="6243638" y="4646284"/>
            <a:ext cx="1982335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2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sobre como a MindEasy complementa sua rotina.</a:t>
            </a:r>
            <a:endParaRPr lang="en-US" sz="621" dirty="0"/>
          </a:p>
        </p:txBody>
      </p:sp>
      <p:sp>
        <p:nvSpPr>
          <p:cNvPr id="35" name="Shape 31"/>
          <p:cNvSpPr/>
          <p:nvPr/>
        </p:nvSpPr>
        <p:spPr>
          <a:xfrm>
            <a:off x="357188" y="5217421"/>
            <a:ext cx="8429625" cy="502909"/>
          </a:xfrm>
          <a:prstGeom prst="rect">
            <a:avLst/>
          </a:prstGeom>
          <a:solidFill>
            <a:srgbClr val="57C5B6">
              <a:alpha val="8000"/>
            </a:srgbClr>
          </a:solidFill>
          <a:ln/>
        </p:spPr>
      </p:sp>
      <p:sp>
        <p:nvSpPr>
          <p:cNvPr id="36" name="Text 32"/>
          <p:cNvSpPr/>
          <p:nvPr/>
        </p:nvSpPr>
        <p:spPr>
          <a:xfrm>
            <a:off x="357188" y="5217421"/>
            <a:ext cx="8429625" cy="502909"/>
          </a:xfrm>
          <a:prstGeom prst="rect">
            <a:avLst/>
          </a:prstGeom>
          <a:noFill/>
          <a:ln/>
        </p:spPr>
        <p:txBody>
          <a:bodyPr wrap="square" lIns="136017" tIns="136017" rIns="136017" bIns="136017" rtlCol="0" anchor="t">
            <a:spAutoFit/>
          </a:bodyPr>
          <a:lstStyle/>
          <a:p>
            <a:pPr marL="0" indent="0" algn="ctr">
              <a:lnSpc>
                <a:spcPts val="1100"/>
              </a:lnSpc>
              <a:buNone/>
            </a:pPr>
            <a:r>
              <a:rPr lang="en-US" sz="58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Compromisso com Responsabilidade:</a:t>
            </a:r>
            <a:r>
              <a:rPr lang="en-US" sz="62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Fornecer um Guia de Comunicação Responsável para todos os influenciadores, garantindo que a mensagem sobre saúde mental seja ética e não prometa curas milagrosas.</a:t>
            </a:r>
            <a:endParaRPr lang="en-US" sz="584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5313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2925" y="357188"/>
            <a:ext cx="4154146" cy="3771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226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Estratégia de Mídia Digital</a:t>
            </a:r>
            <a:endParaRPr lang="en-US" sz="2226" dirty="0"/>
          </a:p>
        </p:txBody>
      </p:sp>
      <p:sp>
        <p:nvSpPr>
          <p:cNvPr id="4" name="Text 1"/>
          <p:cNvSpPr/>
          <p:nvPr/>
        </p:nvSpPr>
        <p:spPr>
          <a:xfrm>
            <a:off x="542925" y="791505"/>
            <a:ext cx="4154146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Encontrando Quem Precisa</a:t>
            </a:r>
            <a:endParaRPr lang="en-US" sz="885" dirty="0"/>
          </a:p>
        </p:txBody>
      </p:sp>
      <p:sp>
        <p:nvSpPr>
          <p:cNvPr id="5" name="Shape 2"/>
          <p:cNvSpPr/>
          <p:nvPr/>
        </p:nvSpPr>
        <p:spPr>
          <a:xfrm>
            <a:off x="357188" y="1323715"/>
            <a:ext cx="4286250" cy="1216558"/>
          </a:xfrm>
          <a:prstGeom prst="rect">
            <a:avLst/>
          </a:prstGeom>
          <a:solidFill>
            <a:srgbClr val="FFFFFF">
              <a:alpha val="70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357188" y="1323715"/>
            <a:ext cx="28575" cy="1216558"/>
          </a:xfrm>
          <a:prstGeom prst="rect">
            <a:avLst/>
          </a:prstGeom>
          <a:solidFill>
            <a:srgbClr val="57C5B6"/>
          </a:solidFill>
          <a:ln/>
        </p:spPr>
      </p:sp>
      <p:sp>
        <p:nvSpPr>
          <p:cNvPr id="7" name="Text 4"/>
          <p:cNvSpPr/>
          <p:nvPr/>
        </p:nvSpPr>
        <p:spPr>
          <a:xfrm>
            <a:off x="500063" y="1466590"/>
            <a:ext cx="40005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Objetivo: Crescimento Sustentável</a:t>
            </a:r>
            <a:endParaRPr lang="en-US" sz="784" dirty="0"/>
          </a:p>
        </p:txBody>
      </p:sp>
      <p:sp>
        <p:nvSpPr>
          <p:cNvPr id="8" name="Text 5"/>
          <p:cNvSpPr/>
          <p:nvPr/>
        </p:nvSpPr>
        <p:spPr>
          <a:xfrm>
            <a:off x="500063" y="1693404"/>
            <a:ext cx="4000500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Foco na eficiência para um crescimento que seja financeiramente sustentável e eticamente responsável.</a:t>
            </a:r>
            <a:endParaRPr lang="en-US" sz="727" dirty="0"/>
          </a:p>
        </p:txBody>
      </p:sp>
      <p:sp>
        <p:nvSpPr>
          <p:cNvPr id="9" name="Shape 6"/>
          <p:cNvSpPr/>
          <p:nvPr/>
        </p:nvSpPr>
        <p:spPr>
          <a:xfrm>
            <a:off x="500063" y="2099146"/>
            <a:ext cx="721407" cy="241102"/>
          </a:xfrm>
          <a:prstGeom prst="rect">
            <a:avLst/>
          </a:prstGeom>
          <a:solidFill>
            <a:srgbClr val="9B59B6"/>
          </a:solidFill>
          <a:ln/>
        </p:spPr>
      </p:sp>
      <p:sp>
        <p:nvSpPr>
          <p:cNvPr id="10" name="Text 7"/>
          <p:cNvSpPr/>
          <p:nvPr/>
        </p:nvSpPr>
        <p:spPr>
          <a:xfrm>
            <a:off x="500063" y="2099146"/>
            <a:ext cx="721407" cy="241102"/>
          </a:xfrm>
          <a:prstGeom prst="rect">
            <a:avLst/>
          </a:prstGeom>
          <a:noFill/>
          <a:ln/>
        </p:spPr>
        <p:txBody>
          <a:bodyPr wrap="square" lIns="119126" tIns="68072" rIns="119126" bIns="68072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LTV:CAC 3:1</a:t>
            </a:r>
            <a:endParaRPr lang="en-US" sz="634" dirty="0"/>
          </a:p>
        </p:txBody>
      </p:sp>
      <p:sp>
        <p:nvSpPr>
          <p:cNvPr id="11" name="Shape 8"/>
          <p:cNvSpPr/>
          <p:nvPr/>
        </p:nvSpPr>
        <p:spPr>
          <a:xfrm>
            <a:off x="1308339" y="2099146"/>
            <a:ext cx="632529" cy="241102"/>
          </a:xfrm>
          <a:prstGeom prst="rect">
            <a:avLst/>
          </a:prstGeom>
          <a:solidFill>
            <a:srgbClr val="9B59B6"/>
          </a:solidFill>
          <a:ln/>
        </p:spPr>
      </p:sp>
      <p:sp>
        <p:nvSpPr>
          <p:cNvPr id="12" name="Text 9"/>
          <p:cNvSpPr/>
          <p:nvPr/>
        </p:nvSpPr>
        <p:spPr>
          <a:xfrm>
            <a:off x="1308339" y="2099146"/>
            <a:ext cx="632529" cy="241102"/>
          </a:xfrm>
          <a:prstGeom prst="rect">
            <a:avLst/>
          </a:prstGeom>
          <a:noFill/>
          <a:ln/>
        </p:spPr>
        <p:txBody>
          <a:bodyPr wrap="square" lIns="119126" tIns="68072" rIns="119126" bIns="68072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ROI 504%</a:t>
            </a:r>
            <a:endParaRPr lang="en-US" sz="634" dirty="0"/>
          </a:p>
        </p:txBody>
      </p:sp>
      <p:sp>
        <p:nvSpPr>
          <p:cNvPr id="13" name="Shape 10"/>
          <p:cNvSpPr/>
          <p:nvPr/>
        </p:nvSpPr>
        <p:spPr>
          <a:xfrm>
            <a:off x="357188" y="2683148"/>
            <a:ext cx="4286250" cy="1052615"/>
          </a:xfrm>
          <a:prstGeom prst="rect">
            <a:avLst/>
          </a:prstGeom>
          <a:solidFill>
            <a:srgbClr val="FFFFFF">
              <a:alpha val="70000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357188" y="2683148"/>
            <a:ext cx="28575" cy="1052615"/>
          </a:xfrm>
          <a:prstGeom prst="rect">
            <a:avLst/>
          </a:prstGeom>
          <a:solidFill>
            <a:srgbClr val="57C5B6"/>
          </a:solidFill>
          <a:ln/>
        </p:spPr>
      </p:sp>
      <p:sp>
        <p:nvSpPr>
          <p:cNvPr id="15" name="Text 12"/>
          <p:cNvSpPr/>
          <p:nvPr/>
        </p:nvSpPr>
        <p:spPr>
          <a:xfrm>
            <a:off x="500063" y="2826023"/>
            <a:ext cx="40005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Canais Principais</a:t>
            </a:r>
            <a:endParaRPr lang="en-US" sz="784" dirty="0"/>
          </a:p>
        </p:txBody>
      </p:sp>
      <p:sp>
        <p:nvSpPr>
          <p:cNvPr id="16" name="Text 13"/>
          <p:cNvSpPr/>
          <p:nvPr/>
        </p:nvSpPr>
        <p:spPr>
          <a:xfrm>
            <a:off x="500063" y="3052837"/>
            <a:ext cx="4000500" cy="36003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683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Mídia Paga:</a:t>
            </a:r>
            <a:r>
              <a:rPr lang="en-US" sz="72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Google Ads (Search/Display), Meta Ads (Instagram/TikTok), LinkedIn Ads
</a:t>
            </a:r>
            <a:r>
              <a:rPr lang="en-US" sz="683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Mídia Orgânica:</a:t>
            </a:r>
            <a:r>
              <a:rPr lang="en-US" sz="72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Conteúdo Viral, SEO, Blog Posts, Redes Sociais</a:t>
            </a:r>
            <a:endParaRPr lang="en-US" sz="683" dirty="0"/>
          </a:p>
        </p:txBody>
      </p:sp>
      <p:sp>
        <p:nvSpPr>
          <p:cNvPr id="17" name="Shape 14"/>
          <p:cNvSpPr/>
          <p:nvPr/>
        </p:nvSpPr>
        <p:spPr>
          <a:xfrm>
            <a:off x="357188" y="3698621"/>
            <a:ext cx="4286250" cy="1152599"/>
          </a:xfrm>
          <a:prstGeom prst="rect">
            <a:avLst/>
          </a:prstGeom>
          <a:solidFill>
            <a:srgbClr val="FFFFFF">
              <a:alpha val="70000"/>
            </a:srgbClr>
          </a:solidFill>
          <a:ln/>
        </p:spPr>
      </p:sp>
      <p:sp>
        <p:nvSpPr>
          <p:cNvPr id="18" name="Shape 15"/>
          <p:cNvSpPr/>
          <p:nvPr/>
        </p:nvSpPr>
        <p:spPr>
          <a:xfrm>
            <a:off x="357188" y="3698621"/>
            <a:ext cx="28575" cy="1152599"/>
          </a:xfrm>
          <a:prstGeom prst="rect">
            <a:avLst/>
          </a:prstGeom>
          <a:solidFill>
            <a:srgbClr val="57C5B6"/>
          </a:solidFill>
          <a:ln/>
        </p:spPr>
      </p:sp>
      <p:sp>
        <p:nvSpPr>
          <p:cNvPr id="19" name="Text 16"/>
          <p:cNvSpPr/>
          <p:nvPr/>
        </p:nvSpPr>
        <p:spPr>
          <a:xfrm>
            <a:off x="500063" y="3841496"/>
            <a:ext cx="40005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Abordagem</a:t>
            </a:r>
            <a:endParaRPr lang="en-US" sz="784" dirty="0"/>
          </a:p>
        </p:txBody>
      </p:sp>
      <p:sp>
        <p:nvSpPr>
          <p:cNvPr id="20" name="Text 17"/>
          <p:cNvSpPr/>
          <p:nvPr/>
        </p:nvSpPr>
        <p:spPr>
          <a:xfrm>
            <a:off x="500063" y="4068310"/>
            <a:ext cx="4000500" cy="6400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683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Mídia Paga:</a:t>
            </a:r>
            <a:r>
              <a:rPr lang="en-US" sz="72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Focada em Brand Awareness (Topo) e Remarketing (Fundo do funil).
</a:t>
            </a:r>
            <a:r>
              <a:rPr lang="en-US" sz="683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Mídia Orgânica:</a:t>
            </a:r>
            <a:r>
              <a:rPr lang="en-US" sz="72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Conteúdo que responde a dúvidas reais e otimização de SEO para termos de intenção de solução.</a:t>
            </a:r>
            <a:endParaRPr lang="en-US" sz="683" dirty="0"/>
          </a:p>
        </p:txBody>
      </p:sp>
      <p:pic>
        <p:nvPicPr>
          <p:cNvPr id="2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9188" y="1323715"/>
            <a:ext cx="3857625" cy="27146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77789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2925" y="357188"/>
            <a:ext cx="3955182" cy="3771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226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Funil de Mídia e Intenção</a:t>
            </a:r>
            <a:endParaRPr lang="en-US" sz="2226" dirty="0"/>
          </a:p>
        </p:txBody>
      </p:sp>
      <p:sp>
        <p:nvSpPr>
          <p:cNvPr id="4" name="Shape 1"/>
          <p:cNvSpPr/>
          <p:nvPr/>
        </p:nvSpPr>
        <p:spPr>
          <a:xfrm>
            <a:off x="357188" y="1357313"/>
            <a:ext cx="571500" cy="571500"/>
          </a:xfrm>
          <a:prstGeom prst="rect">
            <a:avLst/>
          </a:prstGeom>
          <a:solidFill>
            <a:srgbClr val="57C5B6">
              <a:alpha val="20000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357188" y="1357313"/>
            <a:ext cx="5715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45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💡</a:t>
            </a:r>
            <a:endParaRPr lang="en-US" sz="2145" dirty="0"/>
          </a:p>
        </p:txBody>
      </p:sp>
      <p:sp>
        <p:nvSpPr>
          <p:cNvPr id="7" name="Shape 4"/>
          <p:cNvSpPr/>
          <p:nvPr/>
        </p:nvSpPr>
        <p:spPr>
          <a:xfrm>
            <a:off x="1107281" y="1357313"/>
            <a:ext cx="35719" cy="1926245"/>
          </a:xfrm>
          <a:prstGeom prst="rect">
            <a:avLst/>
          </a:prstGeom>
          <a:solidFill>
            <a:srgbClr val="57C5B6"/>
          </a:solidFill>
          <a:ln/>
        </p:spPr>
      </p:sp>
      <p:sp>
        <p:nvSpPr>
          <p:cNvPr id="8" name="Text 5"/>
          <p:cNvSpPr/>
          <p:nvPr/>
        </p:nvSpPr>
        <p:spPr>
          <a:xfrm>
            <a:off x="1285875" y="1535906"/>
            <a:ext cx="7322344" cy="10715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700"/>
              </a:lnSpc>
              <a:buNone/>
            </a:pPr>
            <a:r>
              <a:rPr lang="en-US" sz="534" b="1" kern="0" spc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Etapa 1</a:t>
            </a:r>
            <a:endParaRPr lang="en-US" sz="534" dirty="0"/>
          </a:p>
        </p:txBody>
      </p:sp>
      <p:sp>
        <p:nvSpPr>
          <p:cNvPr id="9" name="Text 6"/>
          <p:cNvSpPr/>
          <p:nvPr/>
        </p:nvSpPr>
        <p:spPr>
          <a:xfrm>
            <a:off x="1285875" y="1700213"/>
            <a:ext cx="7322344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Topo: Despertar a Consciência</a:t>
            </a:r>
            <a:endParaRPr lang="en-US" sz="1090" dirty="0"/>
          </a:p>
        </p:txBody>
      </p:sp>
      <p:sp>
        <p:nvSpPr>
          <p:cNvPr id="10" name="Text 7"/>
          <p:cNvSpPr/>
          <p:nvPr/>
        </p:nvSpPr>
        <p:spPr>
          <a:xfrm>
            <a:off x="1285875" y="1985963"/>
            <a:ext cx="7322344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83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Objetivo: Gerar identificação sobre a necessidade de autocuidado, sem ser invasivo.</a:t>
            </a:r>
            <a:endParaRPr lang="en-US" sz="683" dirty="0"/>
          </a:p>
        </p:txBody>
      </p:sp>
      <p:sp>
        <p:nvSpPr>
          <p:cNvPr id="11" name="Text 8"/>
          <p:cNvSpPr/>
          <p:nvPr/>
        </p:nvSpPr>
        <p:spPr>
          <a:xfrm>
            <a:off x="1285875" y="2221706"/>
            <a:ext cx="7322344" cy="14856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Conteúdo viral e educativo sobre saúde mental</a:t>
            </a:r>
            <a:endParaRPr lang="en-US" sz="674" dirty="0"/>
          </a:p>
        </p:txBody>
      </p:sp>
      <p:sp>
        <p:nvSpPr>
          <p:cNvPr id="12" name="Text 9"/>
          <p:cNvSpPr/>
          <p:nvPr/>
        </p:nvSpPr>
        <p:spPr>
          <a:xfrm>
            <a:off x="1285875" y="2427424"/>
            <a:ext cx="7322344" cy="14856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Vídeos curtos sobre "sinais de burnout", "ansiedade no trabalho"</a:t>
            </a:r>
            <a:endParaRPr lang="en-US" sz="674" dirty="0"/>
          </a:p>
        </p:txBody>
      </p:sp>
      <p:sp>
        <p:nvSpPr>
          <p:cNvPr id="13" name="Text 10"/>
          <p:cNvSpPr/>
          <p:nvPr/>
        </p:nvSpPr>
        <p:spPr>
          <a:xfrm>
            <a:off x="1285875" y="2633142"/>
            <a:ext cx="7322344" cy="14856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SEO para termos de busca de dor (ex: "como parar de procrastinar")</a:t>
            </a:r>
            <a:endParaRPr lang="en-US" sz="674" dirty="0"/>
          </a:p>
        </p:txBody>
      </p:sp>
      <p:sp>
        <p:nvSpPr>
          <p:cNvPr id="14" name="Text 11"/>
          <p:cNvSpPr/>
          <p:nvPr/>
        </p:nvSpPr>
        <p:spPr>
          <a:xfrm>
            <a:off x="1285875" y="2910297"/>
            <a:ext cx="7322344" cy="194667"/>
          </a:xfrm>
          <a:prstGeom prst="rect">
            <a:avLst/>
          </a:prstGeom>
          <a:noFill/>
          <a:ln/>
        </p:spPr>
        <p:txBody>
          <a:bodyPr wrap="square" lIns="0" tIns="85090" rIns="0" bIns="0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9B59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📱 TikTok/Reels • 🔍 Google Display • 📰 Blog Posts</a:t>
            </a:r>
            <a:endParaRPr lang="en-US" sz="584" dirty="0"/>
          </a:p>
        </p:txBody>
      </p:sp>
      <p:sp>
        <p:nvSpPr>
          <p:cNvPr id="15" name="Text 12"/>
          <p:cNvSpPr/>
          <p:nvPr/>
        </p:nvSpPr>
        <p:spPr>
          <a:xfrm>
            <a:off x="1285875" y="2221706"/>
            <a:ext cx="46434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34" dirty="0"/>
          </a:p>
        </p:txBody>
      </p:sp>
      <p:sp>
        <p:nvSpPr>
          <p:cNvPr id="16" name="Text 13"/>
          <p:cNvSpPr/>
          <p:nvPr/>
        </p:nvSpPr>
        <p:spPr>
          <a:xfrm>
            <a:off x="1285875" y="2427424"/>
            <a:ext cx="46434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34" dirty="0"/>
          </a:p>
        </p:txBody>
      </p:sp>
      <p:sp>
        <p:nvSpPr>
          <p:cNvPr id="17" name="Text 14"/>
          <p:cNvSpPr/>
          <p:nvPr/>
        </p:nvSpPr>
        <p:spPr>
          <a:xfrm>
            <a:off x="1285875" y="2633142"/>
            <a:ext cx="46434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34" dirty="0"/>
          </a:p>
        </p:txBody>
      </p:sp>
      <p:sp>
        <p:nvSpPr>
          <p:cNvPr id="18" name="Shape 15"/>
          <p:cNvSpPr/>
          <p:nvPr/>
        </p:nvSpPr>
        <p:spPr>
          <a:xfrm>
            <a:off x="357188" y="3419289"/>
            <a:ext cx="571500" cy="571500"/>
          </a:xfrm>
          <a:prstGeom prst="rect">
            <a:avLst/>
          </a:prstGeom>
          <a:solidFill>
            <a:srgbClr val="1A5F7A">
              <a:alpha val="20000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357188" y="3419289"/>
            <a:ext cx="5715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45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🎯</a:t>
            </a:r>
            <a:endParaRPr lang="en-US" sz="2145" dirty="0"/>
          </a:p>
        </p:txBody>
      </p:sp>
      <p:sp>
        <p:nvSpPr>
          <p:cNvPr id="20" name="Shape 17"/>
          <p:cNvSpPr/>
          <p:nvPr/>
        </p:nvSpPr>
        <p:spPr>
          <a:xfrm>
            <a:off x="1107281" y="3419289"/>
            <a:ext cx="7679531" cy="1926245"/>
          </a:xfrm>
          <a:prstGeom prst="rect">
            <a:avLst/>
          </a:prstGeom>
          <a:solidFill>
            <a:srgbClr val="57C5B6">
              <a:alpha val="15000"/>
            </a:srgbClr>
          </a:solidFill>
          <a:ln/>
        </p:spPr>
      </p:sp>
      <p:sp>
        <p:nvSpPr>
          <p:cNvPr id="21" name="Shape 18"/>
          <p:cNvSpPr/>
          <p:nvPr/>
        </p:nvSpPr>
        <p:spPr>
          <a:xfrm>
            <a:off x="1107281" y="3419289"/>
            <a:ext cx="35719" cy="1926245"/>
          </a:xfrm>
          <a:prstGeom prst="rect">
            <a:avLst/>
          </a:prstGeom>
          <a:solidFill>
            <a:srgbClr val="1A5F7A"/>
          </a:solidFill>
          <a:ln/>
        </p:spPr>
      </p:sp>
      <p:sp>
        <p:nvSpPr>
          <p:cNvPr id="22" name="Text 19"/>
          <p:cNvSpPr/>
          <p:nvPr/>
        </p:nvSpPr>
        <p:spPr>
          <a:xfrm>
            <a:off x="1285875" y="3597883"/>
            <a:ext cx="7322344" cy="10715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700"/>
              </a:lnSpc>
              <a:buNone/>
            </a:pPr>
            <a:r>
              <a:rPr lang="en-US" sz="534" b="1" kern="0" spc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Etapa 2</a:t>
            </a:r>
            <a:endParaRPr lang="en-US" sz="534" dirty="0"/>
          </a:p>
        </p:txBody>
      </p:sp>
      <p:sp>
        <p:nvSpPr>
          <p:cNvPr id="23" name="Text 20"/>
          <p:cNvSpPr/>
          <p:nvPr/>
        </p:nvSpPr>
        <p:spPr>
          <a:xfrm>
            <a:off x="1285875" y="3762189"/>
            <a:ext cx="7322344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Meio: Quebrar Objeções</a:t>
            </a:r>
            <a:endParaRPr lang="en-US" sz="1090" dirty="0"/>
          </a:p>
        </p:txBody>
      </p:sp>
      <p:sp>
        <p:nvSpPr>
          <p:cNvPr id="24" name="Text 21"/>
          <p:cNvSpPr/>
          <p:nvPr/>
        </p:nvSpPr>
        <p:spPr>
          <a:xfrm>
            <a:off x="1285875" y="4047939"/>
            <a:ext cx="7322344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83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Objetivo: Oferecer a MindEasy como solução confiável, acessível e eficaz.</a:t>
            </a:r>
            <a:endParaRPr lang="en-US" sz="683" dirty="0"/>
          </a:p>
        </p:txBody>
      </p:sp>
      <p:sp>
        <p:nvSpPr>
          <p:cNvPr id="25" name="Text 22"/>
          <p:cNvSpPr/>
          <p:nvPr/>
        </p:nvSpPr>
        <p:spPr>
          <a:xfrm>
            <a:off x="1285875" y="4283683"/>
            <a:ext cx="7322344" cy="14856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Materiais ricos (E-books, Webinars) que provam valor</a:t>
            </a:r>
            <a:endParaRPr lang="en-US" sz="674" dirty="0"/>
          </a:p>
        </p:txBody>
      </p:sp>
      <p:sp>
        <p:nvSpPr>
          <p:cNvPr id="26" name="Text 23"/>
          <p:cNvSpPr/>
          <p:nvPr/>
        </p:nvSpPr>
        <p:spPr>
          <a:xfrm>
            <a:off x="1285875" y="4489400"/>
            <a:ext cx="7322344" cy="14856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Anúncios para palavras-chave de intenção de solução</a:t>
            </a:r>
            <a:endParaRPr lang="en-US" sz="674" dirty="0"/>
          </a:p>
        </p:txBody>
      </p:sp>
      <p:sp>
        <p:nvSpPr>
          <p:cNvPr id="27" name="Text 24"/>
          <p:cNvSpPr/>
          <p:nvPr/>
        </p:nvSpPr>
        <p:spPr>
          <a:xfrm>
            <a:off x="1285875" y="4695118"/>
            <a:ext cx="7322344" cy="14856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Depoimentos e prova social de usuários satisfeitos</a:t>
            </a:r>
            <a:endParaRPr lang="en-US" sz="674" dirty="0"/>
          </a:p>
        </p:txBody>
      </p:sp>
      <p:sp>
        <p:nvSpPr>
          <p:cNvPr id="28" name="Text 25"/>
          <p:cNvSpPr/>
          <p:nvPr/>
        </p:nvSpPr>
        <p:spPr>
          <a:xfrm>
            <a:off x="1285875" y="4972273"/>
            <a:ext cx="7322344" cy="194667"/>
          </a:xfrm>
          <a:prstGeom prst="rect">
            <a:avLst/>
          </a:prstGeom>
          <a:noFill/>
          <a:ln/>
        </p:spPr>
        <p:txBody>
          <a:bodyPr wrap="square" lIns="0" tIns="85090" rIns="0" bIns="0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9B59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💼 LinkedIn Ads • 🔍 Google Search • 📲 Meta Ads (App Install)</a:t>
            </a:r>
            <a:endParaRPr lang="en-US" sz="584" dirty="0"/>
          </a:p>
        </p:txBody>
      </p:sp>
      <p:sp>
        <p:nvSpPr>
          <p:cNvPr id="29" name="Text 26"/>
          <p:cNvSpPr/>
          <p:nvPr/>
        </p:nvSpPr>
        <p:spPr>
          <a:xfrm>
            <a:off x="1285875" y="4283683"/>
            <a:ext cx="46434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34" dirty="0"/>
          </a:p>
        </p:txBody>
      </p:sp>
      <p:sp>
        <p:nvSpPr>
          <p:cNvPr id="30" name="Text 27"/>
          <p:cNvSpPr/>
          <p:nvPr/>
        </p:nvSpPr>
        <p:spPr>
          <a:xfrm>
            <a:off x="1285875" y="4489400"/>
            <a:ext cx="46434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34" dirty="0"/>
          </a:p>
        </p:txBody>
      </p:sp>
      <p:sp>
        <p:nvSpPr>
          <p:cNvPr id="31" name="Text 28"/>
          <p:cNvSpPr/>
          <p:nvPr/>
        </p:nvSpPr>
        <p:spPr>
          <a:xfrm>
            <a:off x="1285875" y="4695118"/>
            <a:ext cx="46434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34" dirty="0"/>
          </a:p>
        </p:txBody>
      </p:sp>
      <p:sp>
        <p:nvSpPr>
          <p:cNvPr id="32" name="Shape 29"/>
          <p:cNvSpPr/>
          <p:nvPr/>
        </p:nvSpPr>
        <p:spPr>
          <a:xfrm>
            <a:off x="357188" y="5481265"/>
            <a:ext cx="571500" cy="571500"/>
          </a:xfrm>
          <a:prstGeom prst="rect">
            <a:avLst/>
          </a:prstGeom>
          <a:solidFill>
            <a:srgbClr val="9B59B6">
              <a:alpha val="20000"/>
            </a:srgbClr>
          </a:solidFill>
          <a:ln/>
        </p:spPr>
      </p:sp>
      <p:sp>
        <p:nvSpPr>
          <p:cNvPr id="33" name="Text 30"/>
          <p:cNvSpPr/>
          <p:nvPr/>
        </p:nvSpPr>
        <p:spPr>
          <a:xfrm>
            <a:off x="357188" y="5481265"/>
            <a:ext cx="5715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45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✅</a:t>
            </a:r>
            <a:endParaRPr lang="en-US" sz="2145" dirty="0"/>
          </a:p>
        </p:txBody>
      </p:sp>
      <p:sp>
        <p:nvSpPr>
          <p:cNvPr id="34" name="Shape 31"/>
          <p:cNvSpPr/>
          <p:nvPr/>
        </p:nvSpPr>
        <p:spPr>
          <a:xfrm>
            <a:off x="1107281" y="5481265"/>
            <a:ext cx="7679531" cy="1926245"/>
          </a:xfrm>
          <a:prstGeom prst="rect">
            <a:avLst/>
          </a:prstGeom>
          <a:solidFill>
            <a:srgbClr val="1A5F7A">
              <a:alpha val="15000"/>
            </a:srgbClr>
          </a:solidFill>
          <a:ln/>
        </p:spPr>
      </p:sp>
      <p:sp>
        <p:nvSpPr>
          <p:cNvPr id="35" name="Shape 32"/>
          <p:cNvSpPr/>
          <p:nvPr/>
        </p:nvSpPr>
        <p:spPr>
          <a:xfrm>
            <a:off x="1107281" y="5481265"/>
            <a:ext cx="35719" cy="1926245"/>
          </a:xfrm>
          <a:prstGeom prst="rect">
            <a:avLst/>
          </a:prstGeom>
          <a:solidFill>
            <a:srgbClr val="9B59B6"/>
          </a:solidFill>
          <a:ln/>
        </p:spPr>
      </p:sp>
      <p:sp>
        <p:nvSpPr>
          <p:cNvPr id="36" name="Text 33"/>
          <p:cNvSpPr/>
          <p:nvPr/>
        </p:nvSpPr>
        <p:spPr>
          <a:xfrm>
            <a:off x="1285875" y="5659859"/>
            <a:ext cx="7322344" cy="10715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700"/>
              </a:lnSpc>
              <a:buNone/>
            </a:pPr>
            <a:r>
              <a:rPr lang="en-US" sz="534" b="1" kern="0" spc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Etapa 3</a:t>
            </a:r>
            <a:endParaRPr lang="en-US" sz="534" dirty="0"/>
          </a:p>
        </p:txBody>
      </p:sp>
      <p:sp>
        <p:nvSpPr>
          <p:cNvPr id="37" name="Text 34"/>
          <p:cNvSpPr/>
          <p:nvPr/>
        </p:nvSpPr>
        <p:spPr>
          <a:xfrm>
            <a:off x="1285875" y="5824165"/>
            <a:ext cx="7322344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Fundo: Facilitar a Conversão</a:t>
            </a:r>
            <a:endParaRPr lang="en-US" sz="1090" dirty="0"/>
          </a:p>
        </p:txBody>
      </p:sp>
      <p:sp>
        <p:nvSpPr>
          <p:cNvPr id="38" name="Text 35"/>
          <p:cNvSpPr/>
          <p:nvPr/>
        </p:nvSpPr>
        <p:spPr>
          <a:xfrm>
            <a:off x="1285875" y="6109915"/>
            <a:ext cx="7322344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83" b="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Objetivo: Remover as últimas barreiras e incentivar a ação imediata.</a:t>
            </a:r>
            <a:endParaRPr lang="en-US" sz="683" dirty="0"/>
          </a:p>
        </p:txBody>
      </p:sp>
      <p:sp>
        <p:nvSpPr>
          <p:cNvPr id="39" name="Text 36"/>
          <p:cNvSpPr/>
          <p:nvPr/>
        </p:nvSpPr>
        <p:spPr>
          <a:xfrm>
            <a:off x="1285875" y="6345659"/>
            <a:ext cx="7322344" cy="14856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Remarketing para quem visitou página de preços</a:t>
            </a:r>
            <a:endParaRPr lang="en-US" sz="674" dirty="0"/>
          </a:p>
        </p:txBody>
      </p:sp>
      <p:sp>
        <p:nvSpPr>
          <p:cNvPr id="40" name="Text 37"/>
          <p:cNvSpPr/>
          <p:nvPr/>
        </p:nvSpPr>
        <p:spPr>
          <a:xfrm>
            <a:off x="1285875" y="6551377"/>
            <a:ext cx="7322344" cy="14856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Oferta de primeiro mês com desconto ou consulta gratuita</a:t>
            </a:r>
            <a:endParaRPr lang="en-US" sz="674" dirty="0"/>
          </a:p>
        </p:txBody>
      </p:sp>
      <p:sp>
        <p:nvSpPr>
          <p:cNvPr id="41" name="Text 38"/>
          <p:cNvSpPr/>
          <p:nvPr/>
        </p:nvSpPr>
        <p:spPr>
          <a:xfrm>
            <a:off x="1285875" y="6757095"/>
            <a:ext cx="7322344" cy="148568"/>
          </a:xfrm>
          <a:prstGeom prst="rect">
            <a:avLst/>
          </a:prstGeom>
          <a:noFill/>
          <a:ln/>
        </p:spPr>
        <p:txBody>
          <a:bodyPr wrap="none" lIns="136017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7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Onboarding humanizado e suporte pós-conversão</a:t>
            </a:r>
            <a:endParaRPr lang="en-US" sz="674" dirty="0"/>
          </a:p>
        </p:txBody>
      </p:sp>
      <p:sp>
        <p:nvSpPr>
          <p:cNvPr id="42" name="Text 39"/>
          <p:cNvSpPr/>
          <p:nvPr/>
        </p:nvSpPr>
        <p:spPr>
          <a:xfrm>
            <a:off x="1285875" y="7034250"/>
            <a:ext cx="7322344" cy="194667"/>
          </a:xfrm>
          <a:prstGeom prst="rect">
            <a:avLst/>
          </a:prstGeom>
          <a:noFill/>
          <a:ln/>
        </p:spPr>
        <p:txBody>
          <a:bodyPr wrap="square" lIns="0" tIns="85090" rIns="0" bIns="0" rtlCol="0" anchor="t">
            <a:spAutoFit/>
          </a:bodyPr>
          <a:lstStyle/>
          <a:p>
            <a:pPr marL="0" indent="0" algn="l">
              <a:lnSpc>
                <a:spcPts val="800"/>
              </a:lnSpc>
              <a:buNone/>
            </a:pPr>
            <a:r>
              <a:rPr lang="en-US" sz="584" b="1" dirty="0">
                <a:solidFill>
                  <a:srgbClr val="9B59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🔄 Remarketing • 📧 E-mail Marketing • 📱 In-App Notifications</a:t>
            </a:r>
            <a:endParaRPr lang="en-US" sz="584" dirty="0"/>
          </a:p>
        </p:txBody>
      </p:sp>
      <p:sp>
        <p:nvSpPr>
          <p:cNvPr id="43" name="Text 40"/>
          <p:cNvSpPr/>
          <p:nvPr/>
        </p:nvSpPr>
        <p:spPr>
          <a:xfrm>
            <a:off x="1285875" y="6345659"/>
            <a:ext cx="46434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34" dirty="0"/>
          </a:p>
        </p:txBody>
      </p:sp>
      <p:sp>
        <p:nvSpPr>
          <p:cNvPr id="44" name="Text 41"/>
          <p:cNvSpPr/>
          <p:nvPr/>
        </p:nvSpPr>
        <p:spPr>
          <a:xfrm>
            <a:off x="1285875" y="6551377"/>
            <a:ext cx="46434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34" dirty="0"/>
          </a:p>
        </p:txBody>
      </p:sp>
      <p:sp>
        <p:nvSpPr>
          <p:cNvPr id="45" name="Text 42"/>
          <p:cNvSpPr/>
          <p:nvPr/>
        </p:nvSpPr>
        <p:spPr>
          <a:xfrm>
            <a:off x="1285875" y="6757095"/>
            <a:ext cx="46434" cy="1485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34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31243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2925" y="357188"/>
            <a:ext cx="6786283" cy="3771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226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Sustentabilidade Financeira: ROI e Impacto</a:t>
            </a:r>
            <a:endParaRPr lang="en-US" sz="2226" dirty="0"/>
          </a:p>
        </p:txBody>
      </p:sp>
      <p:sp>
        <p:nvSpPr>
          <p:cNvPr id="4" name="Shape 1"/>
          <p:cNvSpPr/>
          <p:nvPr/>
        </p:nvSpPr>
        <p:spPr>
          <a:xfrm>
            <a:off x="357188" y="1143000"/>
            <a:ext cx="2666991" cy="1410165"/>
          </a:xfrm>
          <a:prstGeom prst="rect">
            <a:avLst/>
          </a:prstGeom>
          <a:solidFill>
            <a:srgbClr val="FFFFFF">
              <a:alpha val="80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357188" y="1143000"/>
            <a:ext cx="2666991" cy="42863"/>
          </a:xfrm>
          <a:prstGeom prst="rect">
            <a:avLst/>
          </a:prstGeom>
          <a:solidFill>
            <a:srgbClr val="57C5B6"/>
          </a:solidFill>
          <a:ln/>
        </p:spPr>
      </p:sp>
      <p:sp>
        <p:nvSpPr>
          <p:cNvPr id="6" name="Text 3"/>
          <p:cNvSpPr/>
          <p:nvPr/>
        </p:nvSpPr>
        <p:spPr>
          <a:xfrm>
            <a:off x="1578546" y="1393031"/>
            <a:ext cx="224275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683" b="1" kern="0" spc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CAC</a:t>
            </a:r>
            <a:endParaRPr lang="en-US" sz="683" dirty="0"/>
          </a:p>
        </p:txBody>
      </p:sp>
      <p:sp>
        <p:nvSpPr>
          <p:cNvPr id="7" name="Text 4"/>
          <p:cNvSpPr/>
          <p:nvPr/>
        </p:nvSpPr>
        <p:spPr>
          <a:xfrm>
            <a:off x="991977" y="1614488"/>
            <a:ext cx="1397384" cy="4000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3200"/>
              </a:lnSpc>
              <a:buNone/>
            </a:pPr>
            <a:r>
              <a:rPr lang="en-US" sz="2862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R$ 9,90</a:t>
            </a:r>
            <a:endParaRPr lang="en-US" sz="2862" dirty="0"/>
          </a:p>
        </p:txBody>
      </p:sp>
      <p:sp>
        <p:nvSpPr>
          <p:cNvPr id="8" name="Text 5"/>
          <p:cNvSpPr/>
          <p:nvPr/>
        </p:nvSpPr>
        <p:spPr>
          <a:xfrm>
            <a:off x="997530" y="2100263"/>
            <a:ext cx="1386278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Custo de Aquisição de Cliente</a:t>
            </a:r>
            <a:endParaRPr lang="en-US" sz="727" dirty="0"/>
          </a:p>
        </p:txBody>
      </p:sp>
      <p:sp>
        <p:nvSpPr>
          <p:cNvPr id="9" name="Shape 6"/>
          <p:cNvSpPr/>
          <p:nvPr/>
        </p:nvSpPr>
        <p:spPr>
          <a:xfrm>
            <a:off x="3238491" y="1143000"/>
            <a:ext cx="2666991" cy="1410165"/>
          </a:xfrm>
          <a:prstGeom prst="rect">
            <a:avLst/>
          </a:prstGeom>
          <a:solidFill>
            <a:srgbClr val="FFFFFF">
              <a:alpha val="80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3238491" y="1143000"/>
            <a:ext cx="2666991" cy="42863"/>
          </a:xfrm>
          <a:prstGeom prst="rect">
            <a:avLst/>
          </a:prstGeom>
          <a:solidFill>
            <a:srgbClr val="9B59B6"/>
          </a:solidFill>
          <a:ln/>
        </p:spPr>
      </p:sp>
      <p:sp>
        <p:nvSpPr>
          <p:cNvPr id="11" name="Text 8"/>
          <p:cNvSpPr/>
          <p:nvPr/>
        </p:nvSpPr>
        <p:spPr>
          <a:xfrm>
            <a:off x="4469336" y="1393031"/>
            <a:ext cx="20527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683" b="1" kern="0" spc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LTV</a:t>
            </a:r>
            <a:endParaRPr lang="en-US" sz="683" dirty="0"/>
          </a:p>
        </p:txBody>
      </p:sp>
      <p:sp>
        <p:nvSpPr>
          <p:cNvPr id="12" name="Text 9"/>
          <p:cNvSpPr/>
          <p:nvPr/>
        </p:nvSpPr>
        <p:spPr>
          <a:xfrm>
            <a:off x="3758868" y="1614488"/>
            <a:ext cx="1626208" cy="4000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3200"/>
              </a:lnSpc>
              <a:buNone/>
            </a:pPr>
            <a:r>
              <a:rPr lang="en-US" sz="2862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R$ 59,80</a:t>
            </a:r>
            <a:endParaRPr lang="en-US" sz="2862" dirty="0"/>
          </a:p>
        </p:txBody>
      </p:sp>
      <p:sp>
        <p:nvSpPr>
          <p:cNvPr id="13" name="Text 10"/>
          <p:cNvSpPr/>
          <p:nvPr/>
        </p:nvSpPr>
        <p:spPr>
          <a:xfrm>
            <a:off x="3775360" y="2100263"/>
            <a:ext cx="1593224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Lifetime Value (2 meses Premium)</a:t>
            </a:r>
            <a:endParaRPr lang="en-US" sz="727" dirty="0"/>
          </a:p>
        </p:txBody>
      </p:sp>
      <p:sp>
        <p:nvSpPr>
          <p:cNvPr id="14" name="Shape 11"/>
          <p:cNvSpPr/>
          <p:nvPr/>
        </p:nvSpPr>
        <p:spPr>
          <a:xfrm>
            <a:off x="6119794" y="1143000"/>
            <a:ext cx="2667019" cy="1410165"/>
          </a:xfrm>
          <a:prstGeom prst="rect">
            <a:avLst/>
          </a:prstGeom>
          <a:solidFill>
            <a:srgbClr val="FFFFFF">
              <a:alpha val="80000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6119794" y="1143000"/>
            <a:ext cx="2667019" cy="42863"/>
          </a:xfrm>
          <a:prstGeom prst="rect">
            <a:avLst/>
          </a:prstGeom>
          <a:solidFill>
            <a:srgbClr val="1A5F7A"/>
          </a:solidFill>
          <a:ln/>
        </p:spPr>
      </p:sp>
      <p:sp>
        <p:nvSpPr>
          <p:cNvPr id="16" name="Text 13"/>
          <p:cNvSpPr/>
          <p:nvPr/>
        </p:nvSpPr>
        <p:spPr>
          <a:xfrm>
            <a:off x="7346900" y="1393031"/>
            <a:ext cx="212778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683" b="1" kern="0" spc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ROI</a:t>
            </a:r>
            <a:endParaRPr lang="en-US" sz="683" dirty="0"/>
          </a:p>
        </p:txBody>
      </p:sp>
      <p:sp>
        <p:nvSpPr>
          <p:cNvPr id="17" name="Text 14"/>
          <p:cNvSpPr/>
          <p:nvPr/>
        </p:nvSpPr>
        <p:spPr>
          <a:xfrm>
            <a:off x="6929828" y="1614488"/>
            <a:ext cx="1046950" cy="4000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3200"/>
              </a:lnSpc>
              <a:buNone/>
            </a:pPr>
            <a:r>
              <a:rPr lang="en-US" sz="2862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504%</a:t>
            </a:r>
            <a:endParaRPr lang="en-US" sz="2862" dirty="0"/>
          </a:p>
        </p:txBody>
      </p:sp>
      <p:sp>
        <p:nvSpPr>
          <p:cNvPr id="18" name="Text 15"/>
          <p:cNvSpPr/>
          <p:nvPr/>
        </p:nvSpPr>
        <p:spPr>
          <a:xfrm>
            <a:off x="6794516" y="2100263"/>
            <a:ext cx="1317575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300"/>
              </a:lnSpc>
              <a:buNone/>
            </a:pPr>
            <a:r>
              <a:rPr lang="en-US" sz="72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Retorno sobre Investimento</a:t>
            </a:r>
            <a:endParaRPr lang="en-US" sz="727" dirty="0"/>
          </a:p>
        </p:txBody>
      </p:sp>
      <p:sp>
        <p:nvSpPr>
          <p:cNvPr id="19" name="Shape 16"/>
          <p:cNvSpPr/>
          <p:nvPr/>
        </p:nvSpPr>
        <p:spPr>
          <a:xfrm>
            <a:off x="357188" y="2796053"/>
            <a:ext cx="8429625" cy="2116336"/>
          </a:xfrm>
          <a:prstGeom prst="rect">
            <a:avLst/>
          </a:prstGeom>
          <a:solidFill>
            <a:srgbClr val="9B59B6">
              <a:alpha val="8000"/>
            </a:srgbClr>
          </a:solidFill>
          <a:ln/>
        </p:spPr>
      </p:sp>
      <p:sp>
        <p:nvSpPr>
          <p:cNvPr id="20" name="Shape 17"/>
          <p:cNvSpPr/>
          <p:nvPr/>
        </p:nvSpPr>
        <p:spPr>
          <a:xfrm>
            <a:off x="357188" y="2796053"/>
            <a:ext cx="42863" cy="2116336"/>
          </a:xfrm>
          <a:prstGeom prst="rect">
            <a:avLst/>
          </a:prstGeom>
          <a:solidFill>
            <a:srgbClr val="9B59B6"/>
          </a:solidFill>
          <a:ln/>
        </p:spPr>
      </p:sp>
      <p:sp>
        <p:nvSpPr>
          <p:cNvPr id="21" name="Text 18"/>
          <p:cNvSpPr/>
          <p:nvPr/>
        </p:nvSpPr>
        <p:spPr>
          <a:xfrm>
            <a:off x="607219" y="3046084"/>
            <a:ext cx="792956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Que Isso Significa?</a:t>
            </a:r>
            <a:endParaRPr lang="en-US" sz="987" dirty="0"/>
          </a:p>
        </p:txBody>
      </p:sp>
      <p:sp>
        <p:nvSpPr>
          <p:cNvPr id="22" name="Text 19"/>
          <p:cNvSpPr/>
          <p:nvPr/>
        </p:nvSpPr>
        <p:spPr>
          <a:xfrm>
            <a:off x="607219" y="3355051"/>
            <a:ext cx="3857625" cy="54649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3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Crescimento Sustentável:</a:t>
            </a:r>
            <a:r>
              <a:rPr lang="en-US" sz="780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Um ROI acima de 100% indica que cada real investido em mídia gera lucro, permitindo reinvestimento contínuo na plataforma.</a:t>
            </a:r>
            <a:endParaRPr lang="en-US" sz="734" dirty="0"/>
          </a:p>
        </p:txBody>
      </p:sp>
      <p:sp>
        <p:nvSpPr>
          <p:cNvPr id="23" name="Text 20"/>
          <p:cNvSpPr/>
          <p:nvPr/>
        </p:nvSpPr>
        <p:spPr>
          <a:xfrm>
            <a:off x="4679156" y="3355051"/>
            <a:ext cx="3857625" cy="54649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3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Impacto Multiplicado:</a:t>
            </a:r>
            <a:r>
              <a:rPr lang="en-US" sz="780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Cada cliente adquirido gera valor suficiente para </a:t>
            </a:r>
            <a:r>
              <a:rPr lang="en-US" sz="734" b="1" dirty="0">
                <a:solidFill>
                  <a:srgbClr val="57C5B6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impactar mais 5 novas pessoas</a:t>
            </a:r>
            <a:r>
              <a:rPr lang="en-US" sz="780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com o cuidado mental que elas precisam.</a:t>
            </a:r>
            <a:endParaRPr lang="en-US" sz="734" dirty="0"/>
          </a:p>
        </p:txBody>
      </p:sp>
      <p:sp>
        <p:nvSpPr>
          <p:cNvPr id="24" name="Text 21"/>
          <p:cNvSpPr/>
          <p:nvPr/>
        </p:nvSpPr>
        <p:spPr>
          <a:xfrm>
            <a:off x="607219" y="4115860"/>
            <a:ext cx="3857625" cy="54649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3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Eficiência de Escala:</a:t>
            </a:r>
            <a:r>
              <a:rPr lang="en-US" sz="780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 proporção LTV:CAC de 6:1 demonstra que o modelo é escalável e financeiramente viável a longo prazo.</a:t>
            </a:r>
            <a:endParaRPr lang="en-US" sz="734" dirty="0"/>
          </a:p>
        </p:txBody>
      </p:sp>
      <p:sp>
        <p:nvSpPr>
          <p:cNvPr id="25" name="Text 22"/>
          <p:cNvSpPr/>
          <p:nvPr/>
        </p:nvSpPr>
        <p:spPr>
          <a:xfrm>
            <a:off x="4679156" y="4115860"/>
            <a:ext cx="3857625" cy="54649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3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Reinvestimento em Qualidade:</a:t>
            </a:r>
            <a:r>
              <a:rPr lang="en-US" sz="780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O lucro gerado permite melhorar continuamente a qualidade do serviço, ampliar a rede de psicólogos e expandir para novos mercados.</a:t>
            </a:r>
            <a:endParaRPr lang="en-US" sz="734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3896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2925" y="357188"/>
            <a:ext cx="3702779" cy="37716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226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Protocolo de Segurança</a:t>
            </a:r>
            <a:endParaRPr lang="en-US" sz="2226" dirty="0"/>
          </a:p>
        </p:txBody>
      </p:sp>
      <p:sp>
        <p:nvSpPr>
          <p:cNvPr id="4" name="Text 1"/>
          <p:cNvSpPr/>
          <p:nvPr/>
        </p:nvSpPr>
        <p:spPr>
          <a:xfrm>
            <a:off x="542925" y="791505"/>
            <a:ext cx="3702779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34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Cuidado com a Comunidade</a:t>
            </a:r>
            <a:endParaRPr lang="en-US" sz="834" dirty="0"/>
          </a:p>
        </p:txBody>
      </p:sp>
      <p:sp>
        <p:nvSpPr>
          <p:cNvPr id="5" name="Shape 2"/>
          <p:cNvSpPr/>
          <p:nvPr/>
        </p:nvSpPr>
        <p:spPr>
          <a:xfrm>
            <a:off x="357188" y="1320143"/>
            <a:ext cx="4402085" cy="738597"/>
          </a:xfrm>
          <a:prstGeom prst="rect">
            <a:avLst/>
          </a:prstGeom>
          <a:solidFill>
            <a:srgbClr val="57C5B6">
              <a:alpha val="8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357188" y="1320143"/>
            <a:ext cx="4402085" cy="738597"/>
          </a:xfrm>
          <a:prstGeom prst="rect">
            <a:avLst/>
          </a:prstGeom>
          <a:noFill/>
          <a:ln/>
        </p:spPr>
        <p:txBody>
          <a:bodyPr wrap="square" lIns="136017" tIns="136017" rIns="136017" bIns="136017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683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 segurança não é apenas um requisito técnico.</a:t>
            </a:r>
            <a:r>
              <a:rPr lang="en-US" sz="727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É uma extensão do nosso compromisso de cuidado com a comunidade MindEasy. Cada medida de proteção reafirma a confiança que nossos usuários depositam em nós.</a:t>
            </a:r>
            <a:endParaRPr lang="en-US" sz="683" dirty="0"/>
          </a:p>
        </p:txBody>
      </p:sp>
      <p:sp>
        <p:nvSpPr>
          <p:cNvPr id="7" name="Text 4"/>
          <p:cNvSpPr/>
          <p:nvPr/>
        </p:nvSpPr>
        <p:spPr>
          <a:xfrm>
            <a:off x="357188" y="2201614"/>
            <a:ext cx="4402085" cy="226814"/>
          </a:xfrm>
          <a:prstGeom prst="rect">
            <a:avLst/>
          </a:prstGeom>
          <a:noFill/>
          <a:ln/>
        </p:spPr>
        <p:txBody>
          <a:bodyPr wrap="square" lIns="0" tIns="0" rIns="0" bIns="68072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🔐 Proteção de Contas Oficiais</a:t>
            </a:r>
            <a:endParaRPr lang="en-US" sz="784" dirty="0"/>
          </a:p>
        </p:txBody>
      </p:sp>
      <p:sp>
        <p:nvSpPr>
          <p:cNvPr id="8" name="Shape 5"/>
          <p:cNvSpPr/>
          <p:nvPr/>
        </p:nvSpPr>
        <p:spPr>
          <a:xfrm>
            <a:off x="357188" y="2514154"/>
            <a:ext cx="4402085" cy="584002"/>
          </a:xfrm>
          <a:prstGeom prst="rect">
            <a:avLst/>
          </a:prstGeom>
          <a:solidFill>
            <a:srgbClr val="FFFFFF">
              <a:alpha val="60000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357188" y="2514154"/>
            <a:ext cx="21431" cy="584002"/>
          </a:xfrm>
          <a:prstGeom prst="rect">
            <a:avLst/>
          </a:prstGeom>
          <a:solidFill>
            <a:srgbClr val="9B59B6"/>
          </a:solidFill>
          <a:ln/>
        </p:spPr>
      </p:sp>
      <p:sp>
        <p:nvSpPr>
          <p:cNvPr id="10" name="Text 7"/>
          <p:cNvSpPr/>
          <p:nvPr/>
        </p:nvSpPr>
        <p:spPr>
          <a:xfrm>
            <a:off x="442913" y="2599879"/>
            <a:ext cx="4230635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Autenticação Multifator (MFA)</a:t>
            </a:r>
            <a:endParaRPr lang="en-US" sz="634" dirty="0"/>
          </a:p>
        </p:txBody>
      </p:sp>
      <p:sp>
        <p:nvSpPr>
          <p:cNvPr id="11" name="Text 8"/>
          <p:cNvSpPr/>
          <p:nvPr/>
        </p:nvSpPr>
        <p:spPr>
          <a:xfrm>
            <a:off x="442913" y="2755255"/>
            <a:ext cx="4230635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62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Acesso obrigatório em todas as plataformas de mídia social, garantindo que apenas pessoas autorizadas possam gerenciar a voz da MindEasy.</a:t>
            </a:r>
            <a:endParaRPr lang="en-US" sz="621" dirty="0"/>
          </a:p>
        </p:txBody>
      </p:sp>
      <p:sp>
        <p:nvSpPr>
          <p:cNvPr id="12" name="Shape 9"/>
          <p:cNvSpPr/>
          <p:nvPr/>
        </p:nvSpPr>
        <p:spPr>
          <a:xfrm>
            <a:off x="357188" y="3183880"/>
            <a:ext cx="4402085" cy="584002"/>
          </a:xfrm>
          <a:prstGeom prst="rect">
            <a:avLst/>
          </a:prstGeom>
          <a:solidFill>
            <a:srgbClr val="FFFFFF">
              <a:alpha val="60000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357188" y="3183880"/>
            <a:ext cx="21431" cy="584002"/>
          </a:xfrm>
          <a:prstGeom prst="rect">
            <a:avLst/>
          </a:prstGeom>
          <a:solidFill>
            <a:srgbClr val="1A5F7A"/>
          </a:solidFill>
          <a:ln/>
        </p:spPr>
      </p:sp>
      <p:sp>
        <p:nvSpPr>
          <p:cNvPr id="14" name="Text 11"/>
          <p:cNvSpPr/>
          <p:nvPr/>
        </p:nvSpPr>
        <p:spPr>
          <a:xfrm>
            <a:off x="442913" y="3269605"/>
            <a:ext cx="4230635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Princípio do Menor Privilégio</a:t>
            </a:r>
            <a:endParaRPr lang="en-US" sz="634" dirty="0"/>
          </a:p>
        </p:txBody>
      </p:sp>
      <p:sp>
        <p:nvSpPr>
          <p:cNvPr id="15" name="Text 12"/>
          <p:cNvSpPr/>
          <p:nvPr/>
        </p:nvSpPr>
        <p:spPr>
          <a:xfrm>
            <a:off x="442913" y="3424982"/>
            <a:ext cx="4230635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62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Cada membro da equipe tem acesso apenas ao essencial para suas funções. Revisão trimestral de permissões.</a:t>
            </a:r>
            <a:endParaRPr lang="en-US" sz="621" dirty="0"/>
          </a:p>
        </p:txBody>
      </p:sp>
      <p:sp>
        <p:nvSpPr>
          <p:cNvPr id="16" name="Shape 13"/>
          <p:cNvSpPr/>
          <p:nvPr/>
        </p:nvSpPr>
        <p:spPr>
          <a:xfrm>
            <a:off x="357188" y="3853607"/>
            <a:ext cx="4402085" cy="584002"/>
          </a:xfrm>
          <a:prstGeom prst="rect">
            <a:avLst/>
          </a:prstGeom>
          <a:solidFill>
            <a:srgbClr val="FFFFFF">
              <a:alpha val="60000"/>
            </a:srgbClr>
          </a:solidFill>
          <a:ln/>
        </p:spPr>
      </p:sp>
      <p:sp>
        <p:nvSpPr>
          <p:cNvPr id="17" name="Shape 14"/>
          <p:cNvSpPr/>
          <p:nvPr/>
        </p:nvSpPr>
        <p:spPr>
          <a:xfrm>
            <a:off x="357188" y="3853607"/>
            <a:ext cx="21431" cy="584002"/>
          </a:xfrm>
          <a:prstGeom prst="rect">
            <a:avLst/>
          </a:prstGeom>
          <a:solidFill>
            <a:srgbClr val="57C5B6"/>
          </a:solidFill>
          <a:ln/>
        </p:spPr>
      </p:sp>
      <p:sp>
        <p:nvSpPr>
          <p:cNvPr id="18" name="Text 15"/>
          <p:cNvSpPr/>
          <p:nvPr/>
        </p:nvSpPr>
        <p:spPr>
          <a:xfrm>
            <a:off x="442913" y="3939332"/>
            <a:ext cx="4230635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Monitoramento Proativo</a:t>
            </a:r>
            <a:endParaRPr lang="en-US" sz="634" dirty="0"/>
          </a:p>
        </p:txBody>
      </p:sp>
      <p:sp>
        <p:nvSpPr>
          <p:cNvPr id="19" name="Text 16"/>
          <p:cNvSpPr/>
          <p:nvPr/>
        </p:nvSpPr>
        <p:spPr>
          <a:xfrm>
            <a:off x="442913" y="4094708"/>
            <a:ext cx="4230635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62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Alertas automáticos para atividades incomuns (novos logins, alterações de senha) permitem resposta em minutos.</a:t>
            </a:r>
            <a:endParaRPr lang="en-US" sz="621" dirty="0"/>
          </a:p>
        </p:txBody>
      </p:sp>
      <p:sp>
        <p:nvSpPr>
          <p:cNvPr id="20" name="Text 17"/>
          <p:cNvSpPr/>
          <p:nvPr/>
        </p:nvSpPr>
        <p:spPr>
          <a:xfrm>
            <a:off x="357188" y="4580483"/>
            <a:ext cx="4402085" cy="226814"/>
          </a:xfrm>
          <a:prstGeom prst="rect">
            <a:avLst/>
          </a:prstGeom>
          <a:noFill/>
          <a:ln/>
        </p:spPr>
        <p:txBody>
          <a:bodyPr wrap="square" lIns="0" tIns="0" rIns="0" bIns="68072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🛡️ Prevenção de Vazamentos</a:t>
            </a:r>
            <a:endParaRPr lang="en-US" sz="784" dirty="0"/>
          </a:p>
        </p:txBody>
      </p:sp>
      <p:sp>
        <p:nvSpPr>
          <p:cNvPr id="21" name="Shape 18"/>
          <p:cNvSpPr/>
          <p:nvPr/>
        </p:nvSpPr>
        <p:spPr>
          <a:xfrm>
            <a:off x="357188" y="4893022"/>
            <a:ext cx="4402085" cy="455414"/>
          </a:xfrm>
          <a:prstGeom prst="rect">
            <a:avLst/>
          </a:prstGeom>
          <a:solidFill>
            <a:srgbClr val="FFFFFF">
              <a:alpha val="60000"/>
            </a:srgbClr>
          </a:solidFill>
          <a:ln/>
        </p:spPr>
      </p:sp>
      <p:sp>
        <p:nvSpPr>
          <p:cNvPr id="22" name="Shape 19"/>
          <p:cNvSpPr/>
          <p:nvPr/>
        </p:nvSpPr>
        <p:spPr>
          <a:xfrm>
            <a:off x="357188" y="4893022"/>
            <a:ext cx="21431" cy="455414"/>
          </a:xfrm>
          <a:prstGeom prst="rect">
            <a:avLst/>
          </a:prstGeom>
          <a:solidFill>
            <a:srgbClr val="9B59B6"/>
          </a:solidFill>
          <a:ln/>
        </p:spPr>
      </p:sp>
      <p:sp>
        <p:nvSpPr>
          <p:cNvPr id="23" name="Text 20"/>
          <p:cNvSpPr/>
          <p:nvPr/>
        </p:nvSpPr>
        <p:spPr>
          <a:xfrm>
            <a:off x="442913" y="4978747"/>
            <a:ext cx="4230635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Criptografia em Trânsito e em Repouso</a:t>
            </a:r>
            <a:endParaRPr lang="en-US" sz="634" dirty="0"/>
          </a:p>
        </p:txBody>
      </p:sp>
      <p:sp>
        <p:nvSpPr>
          <p:cNvPr id="24" name="Text 21"/>
          <p:cNvSpPr/>
          <p:nvPr/>
        </p:nvSpPr>
        <p:spPr>
          <a:xfrm>
            <a:off x="442913" y="5134124"/>
            <a:ext cx="4230635" cy="1285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62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Dados sensíveis (senhas, informações de saúde) são protegidos com TLS/HTTPS e hashing de senhas.</a:t>
            </a:r>
            <a:endParaRPr lang="en-US" sz="621" dirty="0"/>
          </a:p>
        </p:txBody>
      </p:sp>
      <p:sp>
        <p:nvSpPr>
          <p:cNvPr id="25" name="Shape 22"/>
          <p:cNvSpPr/>
          <p:nvPr/>
        </p:nvSpPr>
        <p:spPr>
          <a:xfrm>
            <a:off x="357188" y="5434161"/>
            <a:ext cx="4402085" cy="455414"/>
          </a:xfrm>
          <a:prstGeom prst="rect">
            <a:avLst/>
          </a:prstGeom>
          <a:solidFill>
            <a:srgbClr val="FFFFFF">
              <a:alpha val="60000"/>
            </a:srgbClr>
          </a:solidFill>
          <a:ln/>
        </p:spPr>
      </p:sp>
      <p:sp>
        <p:nvSpPr>
          <p:cNvPr id="26" name="Shape 23"/>
          <p:cNvSpPr/>
          <p:nvPr/>
        </p:nvSpPr>
        <p:spPr>
          <a:xfrm>
            <a:off x="357188" y="5434161"/>
            <a:ext cx="21431" cy="455414"/>
          </a:xfrm>
          <a:prstGeom prst="rect">
            <a:avLst/>
          </a:prstGeom>
          <a:solidFill>
            <a:srgbClr val="1A5F7A"/>
          </a:solidFill>
          <a:ln/>
        </p:spPr>
      </p:sp>
      <p:sp>
        <p:nvSpPr>
          <p:cNvPr id="27" name="Text 24"/>
          <p:cNvSpPr/>
          <p:nvPr/>
        </p:nvSpPr>
        <p:spPr>
          <a:xfrm>
            <a:off x="442913" y="5519886"/>
            <a:ext cx="4230635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34" b="1" dirty="0">
                <a:solidFill>
                  <a:srgbClr val="1A5F7A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Políticas de Armazenamento Seguro</a:t>
            </a:r>
            <a:endParaRPr lang="en-US" sz="634" dirty="0"/>
          </a:p>
        </p:txBody>
      </p:sp>
      <p:sp>
        <p:nvSpPr>
          <p:cNvPr id="28" name="Text 25"/>
          <p:cNvSpPr/>
          <p:nvPr/>
        </p:nvSpPr>
        <p:spPr>
          <a:xfrm>
            <a:off x="442913" y="5675263"/>
            <a:ext cx="4230635" cy="1285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621" dirty="0">
                <a:solidFill>
                  <a:srgbClr val="2C3E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Dados são armazenados em servidores seguros com acesso restrito e backups criptografados.</a:t>
            </a:r>
            <a:endParaRPr lang="en-US" sz="621" dirty="0"/>
          </a:p>
        </p:txBody>
      </p:sp>
      <p:pic>
        <p:nvPicPr>
          <p:cNvPr id="2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5022" y="1320143"/>
            <a:ext cx="3741790" cy="27146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1835</Words>
  <Application>Microsoft Office PowerPoint</Application>
  <PresentationFormat>Apresentação na tela (16:9)</PresentationFormat>
  <Paragraphs>254</Paragraphs>
  <Slides>12</Slides>
  <Notes>12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5" baseType="lpstr">
      <vt:lpstr>Arial</vt:lpstr>
      <vt:lpstr>Noto Sans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Lucas Kenzo Yamane Huang</cp:lastModifiedBy>
  <cp:revision>3</cp:revision>
  <dcterms:created xsi:type="dcterms:W3CDTF">2025-11-03T13:43:21Z</dcterms:created>
  <dcterms:modified xsi:type="dcterms:W3CDTF">2025-11-03T19:04:01Z</dcterms:modified>
</cp:coreProperties>
</file>